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7" r:id="rId2"/>
    <p:sldId id="258" r:id="rId3"/>
    <p:sldId id="285" r:id="rId4"/>
    <p:sldId id="287" r:id="rId5"/>
    <p:sldId id="288" r:id="rId6"/>
    <p:sldId id="301" r:id="rId7"/>
    <p:sldId id="303" r:id="rId8"/>
    <p:sldId id="302" r:id="rId9"/>
    <p:sldId id="299" r:id="rId10"/>
    <p:sldId id="304" r:id="rId11"/>
    <p:sldId id="298" r:id="rId12"/>
    <p:sldId id="289" r:id="rId13"/>
    <p:sldId id="290" r:id="rId14"/>
    <p:sldId id="305" r:id="rId15"/>
    <p:sldId id="306" r:id="rId16"/>
    <p:sldId id="307" r:id="rId17"/>
    <p:sldId id="312" r:id="rId18"/>
    <p:sldId id="313" r:id="rId19"/>
    <p:sldId id="311" r:id="rId20"/>
    <p:sldId id="291" r:id="rId21"/>
    <p:sldId id="317" r:id="rId22"/>
    <p:sldId id="316" r:id="rId23"/>
    <p:sldId id="314" r:id="rId24"/>
    <p:sldId id="318" r:id="rId25"/>
    <p:sldId id="319" r:id="rId26"/>
    <p:sldId id="320" r:id="rId27"/>
    <p:sldId id="292" r:id="rId28"/>
    <p:sldId id="28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EA83D56-FBE3-4C9E-89E5-C9CC8B5930F6}">
          <p14:sldIdLst>
            <p14:sldId id="257"/>
            <p14:sldId id="258"/>
            <p14:sldId id="285"/>
            <p14:sldId id="287"/>
            <p14:sldId id="288"/>
            <p14:sldId id="301"/>
            <p14:sldId id="303"/>
            <p14:sldId id="302"/>
            <p14:sldId id="299"/>
            <p14:sldId id="304"/>
            <p14:sldId id="298"/>
            <p14:sldId id="289"/>
            <p14:sldId id="290"/>
            <p14:sldId id="305"/>
            <p14:sldId id="306"/>
            <p14:sldId id="307"/>
            <p14:sldId id="312"/>
            <p14:sldId id="313"/>
            <p14:sldId id="311"/>
            <p14:sldId id="291"/>
            <p14:sldId id="317"/>
            <p14:sldId id="316"/>
            <p14:sldId id="314"/>
            <p14:sldId id="318"/>
            <p14:sldId id="319"/>
            <p14:sldId id="320"/>
            <p14:sldId id="292"/>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1D32"/>
    <a:srgbClr val="2E75B6"/>
    <a:srgbClr val="0D182C"/>
    <a:srgbClr val="717A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16" autoAdjust="0"/>
    <p:restoredTop sz="94660"/>
  </p:normalViewPr>
  <p:slideViewPr>
    <p:cSldViewPr snapToGrid="0">
      <p:cViewPr varScale="1">
        <p:scale>
          <a:sx n="64" d="100"/>
          <a:sy n="64" d="100"/>
        </p:scale>
        <p:origin x="720"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jpg>
</file>

<file path=ppt/media/image2.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B97E19-6355-4F2C-BD66-6AD6F028374B}" type="datetimeFigureOut">
              <a:rPr lang="en-US" smtClean="0"/>
              <a:t>9/25/2024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FAD584-5D67-4FCF-B474-D5ECBC93E24A}" type="slidenum">
              <a:rPr lang="en-US" smtClean="0"/>
              <a:t>‹#›</a:t>
            </a:fld>
            <a:endParaRPr lang="en-US"/>
          </a:p>
        </p:txBody>
      </p:sp>
    </p:spTree>
    <p:extLst>
      <p:ext uri="{BB962C8B-B14F-4D97-AF65-F5344CB8AC3E}">
        <p14:creationId xmlns:p14="http://schemas.microsoft.com/office/powerpoint/2010/main" val="1852500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535987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790960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70892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928794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073893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253063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554158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810271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015211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240894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92772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852802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215093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74676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618186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759728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990323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00065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04765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8440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16547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816734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67584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45186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88792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EFAAD88-18F7-4582-8ED4-7DF27B1BB051}"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3656663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FAAD88-18F7-4582-8ED4-7DF27B1BB051}"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1375934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FAAD88-18F7-4582-8ED4-7DF27B1BB051}"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1269853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983A1CAE-FFA8-4194-BA76-FA306685901B}"/>
              </a:ext>
            </a:extLst>
          </p:cNvPr>
          <p:cNvSpPr txBox="1">
            <a:spLocks/>
          </p:cNvSpPr>
          <p:nvPr/>
        </p:nvSpPr>
        <p:spPr>
          <a:xfrm>
            <a:off x="838200" y="6356351"/>
            <a:ext cx="2743200" cy="365125"/>
          </a:xfrm>
          <a:prstGeom prst="rect">
            <a:avLst/>
          </a:prstGeom>
        </p:spPr>
        <p:txBody>
          <a:bodyPr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60369A89-7577-4DD7-81AC-AB9669813D50}" type="datetimeFigureOut">
              <a:rPr lang="en-US" sz="1200" smtClean="0"/>
              <a:pPr fontAlgn="auto">
                <a:spcBef>
                  <a:spcPts val="0"/>
                </a:spcBef>
                <a:spcAft>
                  <a:spcPts val="0"/>
                </a:spcAft>
                <a:defRPr/>
              </a:pPr>
              <a:t>9/25/2024</a:t>
            </a:fld>
            <a:endParaRPr lang="en-US" sz="1200"/>
          </a:p>
        </p:txBody>
      </p:sp>
      <p:sp>
        <p:nvSpPr>
          <p:cNvPr id="11" name="Footer Placeholder 4">
            <a:extLst>
              <a:ext uri="{FF2B5EF4-FFF2-40B4-BE49-F238E27FC236}">
                <a16:creationId xmlns:a16="http://schemas.microsoft.com/office/drawing/2014/main" id="{7DFA9308-1F18-4857-8E53-B8C183CCBB38}"/>
              </a:ext>
            </a:extLst>
          </p:cNvPr>
          <p:cNvSpPr>
            <a:spLocks noGrp="1"/>
          </p:cNvSpPr>
          <p:nvPr>
            <p:ph type="ftr" sz="quarter" idx="11"/>
          </p:nvPr>
        </p:nvSpPr>
        <p:spPr/>
        <p:txBody>
          <a:bodyPr/>
          <a:lstStyle>
            <a:lvl1pPr>
              <a:defRPr dirty="0"/>
            </a:lvl1pPr>
          </a:lstStyle>
          <a:p>
            <a:pPr>
              <a:defRPr/>
            </a:pPr>
            <a:endParaRPr lang="en-US" dirty="0"/>
          </a:p>
        </p:txBody>
      </p:sp>
      <p:pic>
        <p:nvPicPr>
          <p:cNvPr id="13" name="Picture 12">
            <a:extLst>
              <a:ext uri="{FF2B5EF4-FFF2-40B4-BE49-F238E27FC236}">
                <a16:creationId xmlns:a16="http://schemas.microsoft.com/office/drawing/2014/main" id="{83D35FB1-56C8-46E7-82A0-2B38393EF0B6}"/>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b="18750"/>
          <a:stretch/>
        </p:blipFill>
        <p:spPr>
          <a:xfrm>
            <a:off x="0" y="1"/>
            <a:ext cx="12192000" cy="6858000"/>
          </a:xfrm>
          <a:prstGeom prst="rect">
            <a:avLst/>
          </a:prstGeom>
        </p:spPr>
      </p:pic>
      <p:sp>
        <p:nvSpPr>
          <p:cNvPr id="14" name="Rectangle 13">
            <a:extLst>
              <a:ext uri="{FF2B5EF4-FFF2-40B4-BE49-F238E27FC236}">
                <a16:creationId xmlns:a16="http://schemas.microsoft.com/office/drawing/2014/main" id="{CB910668-3645-4C65-8342-081BA9C86B6C}"/>
              </a:ext>
            </a:extLst>
          </p:cNvPr>
          <p:cNvSpPr/>
          <p:nvPr userDrawn="1"/>
        </p:nvSpPr>
        <p:spPr>
          <a:xfrm>
            <a:off x="0" y="5339751"/>
            <a:ext cx="9906000" cy="1518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sp>
        <p:nvSpPr>
          <p:cNvPr id="21" name="Title 1">
            <a:extLst>
              <a:ext uri="{FF2B5EF4-FFF2-40B4-BE49-F238E27FC236}">
                <a16:creationId xmlns:a16="http://schemas.microsoft.com/office/drawing/2014/main" id="{90EBAC1C-4EA3-4430-ACF8-58C4B2A0778D}"/>
              </a:ext>
            </a:extLst>
          </p:cNvPr>
          <p:cNvSpPr>
            <a:spLocks noGrp="1"/>
          </p:cNvSpPr>
          <p:nvPr>
            <p:ph type="title"/>
          </p:nvPr>
        </p:nvSpPr>
        <p:spPr>
          <a:xfrm>
            <a:off x="5328139" y="3468393"/>
            <a:ext cx="5755193" cy="990890"/>
          </a:xfrm>
        </p:spPr>
        <p:txBody>
          <a:bodyPr/>
          <a:lstStyle>
            <a:lvl1pPr algn="l">
              <a:defRPr sz="3200">
                <a:solidFill>
                  <a:schemeClr val="bg1"/>
                </a:solidFill>
                <a:latin typeface="Verdana" panose="020B0604030504040204" pitchFamily="34" charset="0"/>
                <a:ea typeface="Verdana" panose="020B0604030504040204" pitchFamily="34" charset="0"/>
              </a:defRPr>
            </a:lvl1pPr>
          </a:lstStyle>
          <a:p>
            <a:r>
              <a:rPr lang="en-US" dirty="0"/>
              <a:t>Click to edit</a:t>
            </a:r>
          </a:p>
        </p:txBody>
      </p:sp>
      <p:pic>
        <p:nvPicPr>
          <p:cNvPr id="12" name="Picture 6">
            <a:extLst>
              <a:ext uri="{FF2B5EF4-FFF2-40B4-BE49-F238E27FC236}">
                <a16:creationId xmlns:a16="http://schemas.microsoft.com/office/drawing/2014/main" id="{0599D40D-4D88-4496-B06F-9F26BDBB09D3}"/>
              </a:ext>
            </a:extLst>
          </p:cNvPr>
          <p:cNvPicPr>
            <a:picLocks noChangeAspect="1" noChangeArrowheads="1"/>
          </p:cNvPicPr>
          <p:nvPr userDrawn="1"/>
        </p:nvPicPr>
        <p:blipFill rotWithShape="1">
          <a:blip r:embed="rId4">
            <a:lum contrast="20000"/>
            <a:extLst>
              <a:ext uri="{28A0092B-C50C-407E-A947-70E740481C1C}">
                <a14:useLocalDpi xmlns:a14="http://schemas.microsoft.com/office/drawing/2010/main" val="0"/>
              </a:ext>
            </a:extLst>
          </a:blip>
          <a:srcRect b="24797"/>
          <a:stretch/>
        </p:blipFill>
        <p:spPr bwMode="auto">
          <a:xfrm>
            <a:off x="0" y="-7809"/>
            <a:ext cx="12192000" cy="53357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a:extLst>
              <a:ext uri="{FF2B5EF4-FFF2-40B4-BE49-F238E27FC236}">
                <a16:creationId xmlns:a16="http://schemas.microsoft.com/office/drawing/2014/main" id="{CCEE70BE-8F80-4B39-831E-9BEC79441EDD}"/>
              </a:ext>
            </a:extLst>
          </p:cNvPr>
          <p:cNvSpPr/>
          <p:nvPr userDrawn="1"/>
        </p:nvSpPr>
        <p:spPr>
          <a:xfrm>
            <a:off x="4819291" y="3045126"/>
            <a:ext cx="7372709" cy="38128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pic>
        <p:nvPicPr>
          <p:cNvPr id="17" name="Picture 16">
            <a:extLst>
              <a:ext uri="{FF2B5EF4-FFF2-40B4-BE49-F238E27FC236}">
                <a16:creationId xmlns:a16="http://schemas.microsoft.com/office/drawing/2014/main" id="{98081357-A70E-4F7C-88F0-6FCCB8FC74E6}"/>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838200" y="307677"/>
            <a:ext cx="2029342" cy="695059"/>
          </a:xfrm>
          <a:prstGeom prst="rect">
            <a:avLst/>
          </a:prstGeom>
        </p:spPr>
      </p:pic>
      <p:grpSp>
        <p:nvGrpSpPr>
          <p:cNvPr id="2" name="Group 1">
            <a:extLst>
              <a:ext uri="{FF2B5EF4-FFF2-40B4-BE49-F238E27FC236}">
                <a16:creationId xmlns:a16="http://schemas.microsoft.com/office/drawing/2014/main" id="{B5472282-AE05-08A5-A907-7737B1F1C7B0}"/>
              </a:ext>
            </a:extLst>
          </p:cNvPr>
          <p:cNvGrpSpPr/>
          <p:nvPr userDrawn="1"/>
        </p:nvGrpSpPr>
        <p:grpSpPr>
          <a:xfrm>
            <a:off x="591331" y="5660303"/>
            <a:ext cx="3571094" cy="696048"/>
            <a:chOff x="591331" y="5741687"/>
            <a:chExt cx="3153544" cy="614663"/>
          </a:xfrm>
        </p:grpSpPr>
        <p:pic>
          <p:nvPicPr>
            <p:cNvPr id="3" name="Picture 2">
              <a:extLst>
                <a:ext uri="{FF2B5EF4-FFF2-40B4-BE49-F238E27FC236}">
                  <a16:creationId xmlns:a16="http://schemas.microsoft.com/office/drawing/2014/main" id="{9BB77B2C-A4A3-7D35-F673-DDC2ECAE998C}"/>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770630" y="5877381"/>
              <a:ext cx="1137355" cy="343274"/>
            </a:xfrm>
            <a:prstGeom prst="rect">
              <a:avLst/>
            </a:prstGeom>
          </p:spPr>
        </p:pic>
        <p:pic>
          <p:nvPicPr>
            <p:cNvPr id="4" name="Picture 3">
              <a:extLst>
                <a:ext uri="{FF2B5EF4-FFF2-40B4-BE49-F238E27FC236}">
                  <a16:creationId xmlns:a16="http://schemas.microsoft.com/office/drawing/2014/main" id="{60BA9A39-3155-D763-1D56-F1D8F3A3D106}"/>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591331" y="5857217"/>
              <a:ext cx="1077737" cy="383602"/>
            </a:xfrm>
            <a:prstGeom prst="rect">
              <a:avLst/>
            </a:prstGeom>
          </p:spPr>
        </p:pic>
        <p:pic>
          <p:nvPicPr>
            <p:cNvPr id="6" name="Picture 5" descr="Logo&#10;&#10;Description automatically generated">
              <a:extLst>
                <a:ext uri="{FF2B5EF4-FFF2-40B4-BE49-F238E27FC236}">
                  <a16:creationId xmlns:a16="http://schemas.microsoft.com/office/drawing/2014/main" id="{A5D408CF-AA66-0A92-862B-07F3540E929E}"/>
                </a:ext>
              </a:extLst>
            </p:cNvPr>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3130212" y="5741687"/>
              <a:ext cx="614663" cy="614663"/>
            </a:xfrm>
            <a:prstGeom prst="rect">
              <a:avLst/>
            </a:prstGeom>
          </p:spPr>
        </p:pic>
      </p:grpSp>
    </p:spTree>
    <p:custDataLst>
      <p:tags r:id="rId1"/>
    </p:custDataLst>
    <p:extLst>
      <p:ext uri="{BB962C8B-B14F-4D97-AF65-F5344CB8AC3E}">
        <p14:creationId xmlns:p14="http://schemas.microsoft.com/office/powerpoint/2010/main" val="507324042"/>
      </p:ext>
    </p:extLst>
  </p:cSld>
  <p:clrMapOvr>
    <a:masterClrMapping/>
  </p:clrMapOvr>
  <p:transition spd="slow">
    <p:push/>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Name of Faculty">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70DF4A5-A9EB-4E38-84CB-A6EDD5BEEE7D}"/>
              </a:ext>
            </a:extLst>
          </p:cNvPr>
          <p:cNvSpPr/>
          <p:nvPr userDrawn="1"/>
        </p:nvSpPr>
        <p:spPr>
          <a:xfrm>
            <a:off x="0" y="5339751"/>
            <a:ext cx="9906000" cy="1518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sp>
        <p:nvSpPr>
          <p:cNvPr id="16" name="Rectangle 15">
            <a:extLst>
              <a:ext uri="{FF2B5EF4-FFF2-40B4-BE49-F238E27FC236}">
                <a16:creationId xmlns:a16="http://schemas.microsoft.com/office/drawing/2014/main" id="{36BC25E4-EF58-4F51-B658-018FAB47A09F}"/>
              </a:ext>
            </a:extLst>
          </p:cNvPr>
          <p:cNvSpPr/>
          <p:nvPr userDrawn="1"/>
        </p:nvSpPr>
        <p:spPr>
          <a:xfrm>
            <a:off x="1" y="0"/>
            <a:ext cx="6095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sp>
        <p:nvSpPr>
          <p:cNvPr id="18" name="TextBox 17">
            <a:extLst>
              <a:ext uri="{FF2B5EF4-FFF2-40B4-BE49-F238E27FC236}">
                <a16:creationId xmlns:a16="http://schemas.microsoft.com/office/drawing/2014/main" id="{AF809018-D63B-4E82-B930-0B703532B93E}"/>
              </a:ext>
            </a:extLst>
          </p:cNvPr>
          <p:cNvSpPr txBox="1"/>
          <p:nvPr userDrawn="1"/>
        </p:nvSpPr>
        <p:spPr>
          <a:xfrm>
            <a:off x="865881" y="3322242"/>
            <a:ext cx="2649830" cy="366889"/>
          </a:xfrm>
          <a:prstGeom prst="rect">
            <a:avLst/>
          </a:prstGeom>
          <a:noFill/>
        </p:spPr>
        <p:txBody>
          <a:bodyPr wrap="square" rtlCol="0">
            <a:spAutoFit/>
          </a:bodyPr>
          <a:lstStyle/>
          <a:p>
            <a:r>
              <a:rPr lang="en-US" b="1" dirty="0">
                <a:solidFill>
                  <a:schemeClr val="bg1"/>
                </a:solidFill>
                <a:latin typeface="Verdana" panose="020B0604030504040204" pitchFamily="34" charset="0"/>
                <a:ea typeface="Verdana" panose="020B0604030504040204" pitchFamily="34" charset="0"/>
              </a:rPr>
              <a:t>Presentation</a:t>
            </a:r>
            <a:r>
              <a:rPr lang="en-US" b="1" baseline="0" dirty="0">
                <a:solidFill>
                  <a:schemeClr val="bg1"/>
                </a:solidFill>
                <a:latin typeface="Verdana" panose="020B0604030504040204" pitchFamily="34" charset="0"/>
                <a:ea typeface="Verdana" panose="020B0604030504040204" pitchFamily="34" charset="0"/>
              </a:rPr>
              <a:t> </a:t>
            </a:r>
            <a:r>
              <a:rPr lang="en-US" b="1" dirty="0">
                <a:solidFill>
                  <a:schemeClr val="bg1"/>
                </a:solidFill>
                <a:latin typeface="Verdana" panose="020B0604030504040204" pitchFamily="34" charset="0"/>
                <a:ea typeface="Verdana" panose="020B0604030504040204" pitchFamily="34" charset="0"/>
              </a:rPr>
              <a:t>by:</a:t>
            </a:r>
            <a:endParaRPr lang="en-US" dirty="0">
              <a:solidFill>
                <a:schemeClr val="bg1"/>
              </a:solidFill>
              <a:latin typeface="Verdana" panose="020B0604030504040204" pitchFamily="34" charset="0"/>
              <a:ea typeface="Verdana" panose="020B0604030504040204" pitchFamily="34" charset="0"/>
            </a:endParaRPr>
          </a:p>
        </p:txBody>
      </p:sp>
      <p:sp>
        <p:nvSpPr>
          <p:cNvPr id="19" name="Rectangle 18">
            <a:extLst>
              <a:ext uri="{FF2B5EF4-FFF2-40B4-BE49-F238E27FC236}">
                <a16:creationId xmlns:a16="http://schemas.microsoft.com/office/drawing/2014/main" id="{AFD9009D-8008-4E6A-90CF-0B480952CFED}"/>
              </a:ext>
            </a:extLst>
          </p:cNvPr>
          <p:cNvSpPr/>
          <p:nvPr userDrawn="1"/>
        </p:nvSpPr>
        <p:spPr>
          <a:xfrm>
            <a:off x="4648707" y="1056735"/>
            <a:ext cx="5627300" cy="4744529"/>
          </a:xfrm>
          <a:prstGeom prst="rect">
            <a:avLst/>
          </a:prstGeom>
          <a:solidFill>
            <a:srgbClr val="0028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sp>
        <p:nvSpPr>
          <p:cNvPr id="21" name="Footer Placeholder 1">
            <a:extLst>
              <a:ext uri="{FF2B5EF4-FFF2-40B4-BE49-F238E27FC236}">
                <a16:creationId xmlns:a16="http://schemas.microsoft.com/office/drawing/2014/main" id="{ABC42A24-907B-4476-84E1-8CA410479BCE}"/>
              </a:ext>
            </a:extLst>
          </p:cNvPr>
          <p:cNvSpPr>
            <a:spLocks noGrp="1"/>
          </p:cNvSpPr>
          <p:nvPr>
            <p:ph type="ftr" sz="quarter" idx="11"/>
          </p:nvPr>
        </p:nvSpPr>
        <p:spPr>
          <a:xfrm>
            <a:off x="865880" y="6261448"/>
            <a:ext cx="3782827" cy="365125"/>
          </a:xfrm>
        </p:spPr>
        <p:txBody>
          <a:bodyPr/>
          <a:lstStyle>
            <a:lvl1pPr>
              <a:defRPr sz="800">
                <a:latin typeface="Verdana" panose="020B0604030504040204" pitchFamily="34" charset="0"/>
                <a:ea typeface="Verdana" panose="020B0604030504040204" pitchFamily="34" charset="0"/>
              </a:defRPr>
            </a:lvl1pPr>
          </a:lstStyle>
          <a:p>
            <a:pPr algn="l"/>
            <a:r>
              <a:rPr lang="en-US" dirty="0">
                <a:solidFill>
                  <a:schemeClr val="bg1"/>
                </a:solidFill>
              </a:rPr>
              <a:t>Copyright (c) 2022 by Lagos Business School, subject to restrictions on the copyright notice page.</a:t>
            </a:r>
          </a:p>
        </p:txBody>
      </p:sp>
      <p:sp>
        <p:nvSpPr>
          <p:cNvPr id="8" name="Title 1">
            <a:extLst>
              <a:ext uri="{FF2B5EF4-FFF2-40B4-BE49-F238E27FC236}">
                <a16:creationId xmlns:a16="http://schemas.microsoft.com/office/drawing/2014/main" id="{75523AB3-BD43-4464-A5C6-8C04B42A682B}"/>
              </a:ext>
            </a:extLst>
          </p:cNvPr>
          <p:cNvSpPr>
            <a:spLocks noGrp="1"/>
          </p:cNvSpPr>
          <p:nvPr>
            <p:ph type="title"/>
          </p:nvPr>
        </p:nvSpPr>
        <p:spPr>
          <a:xfrm>
            <a:off x="5117363" y="1747423"/>
            <a:ext cx="4689987" cy="1844906"/>
          </a:xfrm>
        </p:spPr>
        <p:txBody>
          <a:bodyPr/>
          <a:lstStyle>
            <a:lvl1pPr algn="l">
              <a:defRPr sz="2400">
                <a:solidFill>
                  <a:schemeClr val="bg1"/>
                </a:solidFill>
                <a:latin typeface="Verdana" panose="020B0604030504040204" pitchFamily="34" charset="0"/>
                <a:ea typeface="Verdana" panose="020B0604030504040204" pitchFamily="34" charset="0"/>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165449026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15"/>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15"/>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0"/>
              </a:spcBef>
              <a:spcAft>
                <a:spcPts val="0"/>
              </a:spcAft>
              <a:buSzPts val="1400"/>
              <a:buChar char="○"/>
              <a:defRPr/>
            </a:lvl2pPr>
            <a:lvl3pPr marL="1828754" lvl="2" indent="-423323" algn="l">
              <a:lnSpc>
                <a:spcPct val="115000"/>
              </a:lnSpc>
              <a:spcBef>
                <a:spcPts val="0"/>
              </a:spcBef>
              <a:spcAft>
                <a:spcPts val="0"/>
              </a:spcAft>
              <a:buSzPts val="1400"/>
              <a:buChar char="■"/>
              <a:defRPr/>
            </a:lvl3pPr>
            <a:lvl4pPr marL="2438339" lvl="3" indent="-423323" algn="l">
              <a:lnSpc>
                <a:spcPct val="115000"/>
              </a:lnSpc>
              <a:spcBef>
                <a:spcPts val="0"/>
              </a:spcBef>
              <a:spcAft>
                <a:spcPts val="0"/>
              </a:spcAft>
              <a:buSzPts val="1400"/>
              <a:buChar char="●"/>
              <a:defRPr/>
            </a:lvl4pPr>
            <a:lvl5pPr marL="3047924" lvl="4" indent="-423323" algn="l">
              <a:lnSpc>
                <a:spcPct val="115000"/>
              </a:lnSpc>
              <a:spcBef>
                <a:spcPts val="0"/>
              </a:spcBef>
              <a:spcAft>
                <a:spcPts val="0"/>
              </a:spcAft>
              <a:buSzPts val="1400"/>
              <a:buChar char="○"/>
              <a:defRPr/>
            </a:lvl5pPr>
            <a:lvl6pPr marL="3657509" lvl="5" indent="-423323" algn="l">
              <a:lnSpc>
                <a:spcPct val="115000"/>
              </a:lnSpc>
              <a:spcBef>
                <a:spcPts val="0"/>
              </a:spcBef>
              <a:spcAft>
                <a:spcPts val="0"/>
              </a:spcAft>
              <a:buSzPts val="1400"/>
              <a:buChar char="■"/>
              <a:defRPr/>
            </a:lvl6pPr>
            <a:lvl7pPr marL="4267093" lvl="6" indent="-423323" algn="l">
              <a:lnSpc>
                <a:spcPct val="115000"/>
              </a:lnSpc>
              <a:spcBef>
                <a:spcPts val="0"/>
              </a:spcBef>
              <a:spcAft>
                <a:spcPts val="0"/>
              </a:spcAft>
              <a:buSzPts val="1400"/>
              <a:buChar char="●"/>
              <a:defRPr/>
            </a:lvl7pPr>
            <a:lvl8pPr marL="4876678" lvl="7" indent="-423323" algn="l">
              <a:lnSpc>
                <a:spcPct val="115000"/>
              </a:lnSpc>
              <a:spcBef>
                <a:spcPts val="0"/>
              </a:spcBef>
              <a:spcAft>
                <a:spcPts val="0"/>
              </a:spcAft>
              <a:buSzPts val="1400"/>
              <a:buChar char="○"/>
              <a:defRPr/>
            </a:lvl8pPr>
            <a:lvl9pPr marL="5486263" lvl="8" indent="-423323" algn="l">
              <a:lnSpc>
                <a:spcPct val="115000"/>
              </a:lnSpc>
              <a:spcBef>
                <a:spcPts val="0"/>
              </a:spcBef>
              <a:spcAft>
                <a:spcPts val="0"/>
              </a:spcAft>
              <a:buSzPts val="1400"/>
              <a:buChar char="■"/>
              <a:defRPr/>
            </a:lvl9pPr>
          </a:lstStyle>
          <a:p>
            <a:endParaRPr/>
          </a:p>
        </p:txBody>
      </p:sp>
      <p:sp>
        <p:nvSpPr>
          <p:cNvPr id="19" name="Google Shape;19;p1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629172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FAAD88-18F7-4582-8ED4-7DF27B1BB051}"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2539630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EFAAD88-18F7-4582-8ED4-7DF27B1BB051}" type="datetimeFigureOut">
              <a:rPr lang="en-US" smtClean="0"/>
              <a:t>9/25/2024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2907928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EFAAD88-18F7-4582-8ED4-7DF27B1BB051}" type="datetimeFigureOut">
              <a:rPr lang="en-US" smtClean="0"/>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674235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EFAAD88-18F7-4582-8ED4-7DF27B1BB051}" type="datetimeFigureOut">
              <a:rPr lang="en-US" smtClean="0"/>
              <a:t>9/25/2024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1826274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EFAAD88-18F7-4582-8ED4-7DF27B1BB051}" type="datetimeFigureOut">
              <a:rPr lang="en-US" smtClean="0"/>
              <a:t>9/25/2024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3670111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FAAD88-18F7-4582-8ED4-7DF27B1BB051}" type="datetimeFigureOut">
              <a:rPr lang="en-US" smtClean="0"/>
              <a:t>9/25/2024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2799944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EFAAD88-18F7-4582-8ED4-7DF27B1BB051}" type="datetimeFigureOut">
              <a:rPr lang="en-US" smtClean="0"/>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2704716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EFAAD88-18F7-4582-8ED4-7DF27B1BB051}" type="datetimeFigureOut">
              <a:rPr lang="en-US" smtClean="0"/>
              <a:t>9/25/2024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781410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FAAD88-18F7-4582-8ED4-7DF27B1BB051}" type="datetimeFigureOut">
              <a:rPr lang="en-US" smtClean="0"/>
              <a:t>9/25/2024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E75EC4-6902-4E52-859F-37519767FB94}" type="slidenum">
              <a:rPr lang="en-US" smtClean="0"/>
              <a:t>‹#›</a:t>
            </a:fld>
            <a:endParaRPr lang="en-US"/>
          </a:p>
        </p:txBody>
      </p:sp>
    </p:spTree>
    <p:extLst>
      <p:ext uri="{BB962C8B-B14F-4D97-AF65-F5344CB8AC3E}">
        <p14:creationId xmlns:p14="http://schemas.microsoft.com/office/powerpoint/2010/main" val="20559920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slideLayout" Target="../slideLayouts/slideLayout12.xml"/><Relationship Id="rId1" Type="http://schemas.openxmlformats.org/officeDocument/2006/relationships/tags" Target="../tags/tag3.xml"/><Relationship Id="rId5" Type="http://schemas.openxmlformats.org/officeDocument/2006/relationships/image" Target="../media/image9.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hyperlink" Target="https://smalljosephd.github.io/" TargetMode="External"/><Relationship Id="rId2" Type="http://schemas.openxmlformats.org/officeDocument/2006/relationships/slideLayout" Target="../slideLayouts/slideLayout13.xml"/><Relationship Id="rId1" Type="http://schemas.openxmlformats.org/officeDocument/2006/relationships/tags" Target="../tags/tag4.xml"/></Relationships>
</file>

<file path=ppt/slides/_rels/slide2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smalljosephd.shinyapps.io/polarized-views-dashboard/" TargetMode="External"/><Relationship Id="rId7"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4.xml"/><Relationship Id="rId6" Type="http://schemas.openxmlformats.org/officeDocument/2006/relationships/hyperlink" Target="https://eolamijuwon.shinyapps.io/GeNorms/" TargetMode="External"/><Relationship Id="rId5" Type="http://schemas.openxmlformats.org/officeDocument/2006/relationships/hyperlink" Target="https://gallery.shinyapps.io/087-crandash/" TargetMode="External"/><Relationship Id="rId4" Type="http://schemas.openxmlformats.org/officeDocument/2006/relationships/hyperlink" Target="https://gallery.shinyapps.io/086-bus-dashboard/" TargetMode="External"/><Relationship Id="rId9"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hyperlink" Target="Shinyapps.io"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35000"/>
            <a:lum/>
          </a:blip>
          <a:srcRect/>
          <a:stretch>
            <a:fillRect/>
          </a:stretch>
        </a:blip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EA4D4140-375E-8EF4-84DE-5F45464AF09B}"/>
              </a:ext>
            </a:extLst>
          </p:cNvPr>
          <p:cNvSpPr/>
          <p:nvPr/>
        </p:nvSpPr>
        <p:spPr>
          <a:xfrm>
            <a:off x="-12700" y="5334000"/>
            <a:ext cx="12192000" cy="1520400"/>
          </a:xfrm>
          <a:prstGeom prst="rect">
            <a:avLst/>
          </a:prstGeom>
          <a:solidFill>
            <a:srgbClr val="0D182C"/>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23" name="Rectangle 22">
            <a:extLst>
              <a:ext uri="{FF2B5EF4-FFF2-40B4-BE49-F238E27FC236}">
                <a16:creationId xmlns:a16="http://schemas.microsoft.com/office/drawing/2014/main" id="{A74A1131-7192-C82F-0327-13D22BD98523}"/>
              </a:ext>
            </a:extLst>
          </p:cNvPr>
          <p:cNvSpPr/>
          <p:nvPr/>
        </p:nvSpPr>
        <p:spPr>
          <a:xfrm>
            <a:off x="4838700" y="3790902"/>
            <a:ext cx="7353300" cy="3050798"/>
          </a:xfrm>
          <a:prstGeom prst="rect">
            <a:avLst/>
          </a:prstGeom>
          <a:solidFill>
            <a:srgbClr val="2E75B6">
              <a:alpha val="8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D510830-F826-D41C-2665-A113865997F2}"/>
              </a:ext>
            </a:extLst>
          </p:cNvPr>
          <p:cNvSpPr>
            <a:spLocks noGrp="1"/>
          </p:cNvSpPr>
          <p:nvPr>
            <p:ph type="title"/>
          </p:nvPr>
        </p:nvSpPr>
        <p:spPr>
          <a:xfrm>
            <a:off x="5057614" y="3803698"/>
            <a:ext cx="6902771" cy="3025302"/>
          </a:xfrm>
        </p:spPr>
        <p:txBody>
          <a:bodyPr/>
          <a:lstStyle/>
          <a:p>
            <a:pPr lvl="0" algn="ctr">
              <a:buSzPts val="4400"/>
            </a:pPr>
            <a:r>
              <a:rPr lang="en-US" sz="3600" b="1" i="0" u="none" strike="noStrike" cap="none" dirty="0">
                <a:solidFill>
                  <a:schemeClr val="bg1"/>
                </a:solidFill>
                <a:latin typeface="Garamond" panose="02020404030301010803" pitchFamily="18" charset="0"/>
                <a:ea typeface="Garamond"/>
                <a:cs typeface="Garamond"/>
                <a:sym typeface="Garamond"/>
              </a:rPr>
              <a:t>Dashboarding Polarized Views on Artificial Intelligence</a:t>
            </a:r>
          </a:p>
        </p:txBody>
      </p:sp>
      <p:pic>
        <p:nvPicPr>
          <p:cNvPr id="26" name="Picture 25" descr="SICSS Calabar 2024 Organizers">
            <a:extLst>
              <a:ext uri="{FF2B5EF4-FFF2-40B4-BE49-F238E27FC236}">
                <a16:creationId xmlns:a16="http://schemas.microsoft.com/office/drawing/2014/main" id="{48EC58EA-7C99-C3C8-9B59-9391C8E41EA9}"/>
              </a:ext>
            </a:extLst>
          </p:cNvPr>
          <p:cNvPicPr>
            <a:picLocks noChangeAspect="1"/>
          </p:cNvPicPr>
          <p:nvPr/>
        </p:nvPicPr>
        <p:blipFill>
          <a:blip r:embed="rId4"/>
          <a:stretch>
            <a:fillRect/>
          </a:stretch>
        </p:blipFill>
        <p:spPr>
          <a:xfrm>
            <a:off x="889000" y="6045200"/>
            <a:ext cx="3317382" cy="783800"/>
          </a:xfrm>
          <a:prstGeom prst="rect">
            <a:avLst/>
          </a:prstGeom>
        </p:spPr>
      </p:pic>
      <p:pic>
        <p:nvPicPr>
          <p:cNvPr id="27" name="Picture 26" descr="SICSS Calabar 2024 logo">
            <a:extLst>
              <a:ext uri="{FF2B5EF4-FFF2-40B4-BE49-F238E27FC236}">
                <a16:creationId xmlns:a16="http://schemas.microsoft.com/office/drawing/2014/main" id="{CA1EDE3D-6973-2DAA-FA0D-6BEAE4331098}"/>
              </a:ext>
            </a:extLst>
          </p:cNvPr>
          <p:cNvPicPr>
            <a:picLocks noChangeAspect="1"/>
          </p:cNvPicPr>
          <p:nvPr/>
        </p:nvPicPr>
        <p:blipFill>
          <a:blip r:embed="rId5"/>
          <a:stretch>
            <a:fillRect/>
          </a:stretch>
        </p:blipFill>
        <p:spPr>
          <a:xfrm>
            <a:off x="0" y="3790902"/>
            <a:ext cx="4838700" cy="2317798"/>
          </a:xfrm>
          <a:prstGeom prst="rect">
            <a:avLst/>
          </a:prstGeom>
        </p:spPr>
      </p:pic>
    </p:spTree>
    <p:custDataLst>
      <p:tags r:id="rId1"/>
    </p:custDataLst>
    <p:extLst>
      <p:ext uri="{BB962C8B-B14F-4D97-AF65-F5344CB8AC3E}">
        <p14:creationId xmlns:p14="http://schemas.microsoft.com/office/powerpoint/2010/main" val="3473354711"/>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971311"/>
            <a:ext cx="10265664" cy="3996754"/>
          </a:xfrm>
        </p:spPr>
        <p:txBody>
          <a:bodyPr>
            <a:noAutofit/>
          </a:bodyPr>
          <a:lstStyle/>
          <a:p>
            <a:pPr marL="0" indent="0" algn="just">
              <a:buNone/>
            </a:pPr>
            <a:r>
              <a:rPr lang="en-US" sz="2533" b="1" dirty="0">
                <a:latin typeface="Garamond" panose="02020404030301010803" pitchFamily="18" charset="0"/>
              </a:rPr>
              <a:t>How Does Web Scraping Work? </a:t>
            </a:r>
          </a:p>
          <a:p>
            <a:pPr marL="380990" indent="-380990" algn="just">
              <a:buFont typeface="Wingdings" panose="05000000000000000000" pitchFamily="2" charset="2"/>
              <a:buChar char="§"/>
            </a:pPr>
            <a:endParaRPr lang="en-US" sz="2533" b="1"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Parsing and Cleaning the Data: </a:t>
            </a:r>
            <a:r>
              <a:rPr lang="en-US" sz="2533" dirty="0">
                <a:latin typeface="Garamond" panose="02020404030301010803" pitchFamily="18" charset="0"/>
              </a:rPr>
              <a:t>After scraping the raw HTML, we need to clean and format the data into a structured form (e.g., CSV or data frame).</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This may involve removing unwanted HTML tags, punctuation, or irrelevant text.</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With APIs, this process may not be necessary as the data are </a:t>
            </a:r>
            <a:r>
              <a:rPr lang="en-US" sz="2800" dirty="0">
                <a:latin typeface="Garamond" panose="02020404030301010803" pitchFamily="18" charset="0"/>
              </a:rPr>
              <a:t>structured and well-documented. </a:t>
            </a: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053243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67476"/>
            <a:ext cx="10265664" cy="4779422"/>
          </a:xfrm>
        </p:spPr>
        <p:txBody>
          <a:bodyPr>
            <a:noAutofit/>
          </a:bodyPr>
          <a:lstStyle/>
          <a:p>
            <a:pPr marL="0" indent="0" algn="just">
              <a:buNone/>
            </a:pPr>
            <a:r>
              <a:rPr lang="en-US" sz="2533" b="1" dirty="0">
                <a:latin typeface="Garamond" panose="02020404030301010803" pitchFamily="18" charset="0"/>
              </a:rPr>
              <a:t>Applications of Web Scraping:</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News and Trends Monitoring: </a:t>
            </a:r>
            <a:r>
              <a:rPr lang="en-US" sz="2533" dirty="0">
                <a:latin typeface="Garamond" panose="02020404030301010803" pitchFamily="18" charset="0"/>
              </a:rPr>
              <a:t>Extracting articles or discussions to monitor public opinion on current events, technological advancements, or societal issues.</a:t>
            </a:r>
          </a:p>
          <a:p>
            <a:pPr marL="0" indent="0" algn="just">
              <a:buNone/>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Market Research: </a:t>
            </a:r>
            <a:r>
              <a:rPr lang="en-US" sz="2533" dirty="0">
                <a:latin typeface="Garamond" panose="02020404030301010803" pitchFamily="18" charset="0"/>
              </a:rPr>
              <a:t>Scraping product reviews, feedback, or user forums for consumer insights.</a:t>
            </a:r>
          </a:p>
          <a:p>
            <a:pPr marL="380990" indent="-380990" algn="just">
              <a:buFont typeface="Wingdings" panose="05000000000000000000" pitchFamily="2" charset="2"/>
              <a:buChar char="§"/>
            </a:pPr>
            <a:endParaRPr lang="en-US" sz="2533" b="1"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Sentiment Analysis: </a:t>
            </a:r>
            <a:r>
              <a:rPr lang="en-US" sz="2533" dirty="0">
                <a:latin typeface="Garamond" panose="02020404030301010803" pitchFamily="18" charset="0"/>
              </a:rPr>
              <a:t>Collecting user-generated content (comments, posts) for text analysis.</a:t>
            </a: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42624158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380990" indent="-380990" algn="just">
              <a:buFont typeface="Wingdings" panose="05000000000000000000" pitchFamily="2" charset="2"/>
              <a:buChar char="§"/>
            </a:pPr>
            <a:endParaRPr lang="en-US" sz="1200" dirty="0">
              <a:latin typeface="Garamond" panose="02020404030301010803" pitchFamily="18" charset="0"/>
            </a:endParaRPr>
          </a:p>
          <a:p>
            <a:pPr marL="0" indent="0" algn="just">
              <a:buNone/>
            </a:pPr>
            <a:r>
              <a:rPr lang="en-US" sz="2533" b="1" dirty="0">
                <a:latin typeface="Garamond" panose="02020404030301010803" pitchFamily="18" charset="0"/>
              </a:rPr>
              <a:t>Tools for Web Scraping in R:</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R packages: </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rvest</a:t>
            </a:r>
            <a:r>
              <a:rPr lang="en-US" sz="2000" dirty="0">
                <a:highlight>
                  <a:srgbClr val="C0C0C0"/>
                </a:highlight>
                <a:latin typeface="Garamond" panose="02020404030301010803" pitchFamily="18" charset="0"/>
              </a:rPr>
              <a:t> </a:t>
            </a:r>
            <a:r>
              <a:rPr lang="en-US" sz="2133" dirty="0">
                <a:latin typeface="Garamond" panose="02020404030301010803" pitchFamily="18" charset="0"/>
              </a:rPr>
              <a:t> - Simplifies the process of navigating web pages, extracting elements, and converting them into a data frame for analysis.</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httr</a:t>
            </a:r>
            <a:r>
              <a:rPr lang="en-US" sz="2000" dirty="0">
                <a:latin typeface="Garamond" panose="02020404030301010803" pitchFamily="18" charset="0"/>
              </a:rPr>
              <a:t> </a:t>
            </a:r>
            <a:r>
              <a:rPr lang="en-US" sz="2133" dirty="0">
                <a:latin typeface="Garamond" panose="02020404030301010803" pitchFamily="18" charset="0"/>
              </a:rPr>
              <a:t>– Allows interaction with APIs and handling HTTP requests. Ideal for platforms with APIs.</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RSelenium</a:t>
            </a:r>
            <a:r>
              <a:rPr lang="en-US" sz="2133" dirty="0">
                <a:latin typeface="Garamond" panose="02020404030301010803" pitchFamily="18" charset="0"/>
              </a:rPr>
              <a:t> - for dynamic content scraping</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RedditExtractoR</a:t>
            </a:r>
            <a:r>
              <a:rPr lang="en-US" sz="2000" dirty="0">
                <a:latin typeface="Garamond" panose="02020404030301010803" pitchFamily="18" charset="0"/>
              </a:rPr>
              <a:t> </a:t>
            </a:r>
            <a:r>
              <a:rPr lang="en-US" sz="2130" dirty="0">
                <a:latin typeface="Garamond" panose="02020404030301010803" pitchFamily="18" charset="0"/>
              </a:rPr>
              <a:t>- Reddit data extraction toolkit</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vosonSML</a:t>
            </a:r>
            <a:r>
              <a:rPr lang="en-US" sz="2000" dirty="0">
                <a:latin typeface="Garamond" panose="02020404030301010803" pitchFamily="18" charset="0"/>
              </a:rPr>
              <a:t> </a:t>
            </a:r>
            <a:r>
              <a:rPr lang="en-US" sz="2130" dirty="0">
                <a:latin typeface="Garamond" panose="02020404030301010803" pitchFamily="18" charset="0"/>
              </a:rPr>
              <a:t>– Extract social media data</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rtweet</a:t>
            </a:r>
            <a:r>
              <a:rPr lang="en-US" sz="2000" dirty="0">
                <a:latin typeface="Garamond" panose="02020404030301010803" pitchFamily="18" charset="0"/>
              </a:rPr>
              <a:t> </a:t>
            </a:r>
            <a:r>
              <a:rPr lang="en-US" sz="2130" dirty="0">
                <a:latin typeface="Garamond" panose="02020404030301010803" pitchFamily="18" charset="0"/>
              </a:rPr>
              <a:t>– Extract tweets</a:t>
            </a:r>
          </a:p>
          <a:p>
            <a:pPr marL="609585" lvl="1" indent="0" algn="just">
              <a:buNone/>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210650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320511" y="1037159"/>
            <a:ext cx="11434713" cy="4779422"/>
          </a:xfrm>
        </p:spPr>
        <p:txBody>
          <a:bodyPr>
            <a:noAutofit/>
          </a:bodyPr>
          <a:lstStyle/>
          <a:p>
            <a:pPr marL="0" indent="0" algn="just">
              <a:buNone/>
            </a:pPr>
            <a:r>
              <a:rPr lang="en-US" sz="2533" b="1" dirty="0">
                <a:latin typeface="Garamond" panose="02020404030301010803" pitchFamily="18" charset="0"/>
              </a:rPr>
              <a:t>	What is sentiment analysis?</a:t>
            </a:r>
          </a:p>
          <a:p>
            <a:pPr marL="380990" indent="-380990" algn="just">
              <a:buFont typeface="Wingdings" panose="05000000000000000000" pitchFamily="2" charset="2"/>
              <a:buChar char="§"/>
            </a:pPr>
            <a:endParaRPr lang="en-US" sz="1200" dirty="0">
              <a:latin typeface="Garamond" panose="02020404030301010803" pitchFamily="18" charset="0"/>
            </a:endParaRPr>
          </a:p>
          <a:p>
            <a:pPr marL="380990" indent="-380990" algn="just">
              <a:buFont typeface="Wingdings" panose="05000000000000000000" pitchFamily="2" charset="2"/>
              <a:buChar char="§"/>
            </a:pPr>
            <a:r>
              <a:rPr lang="en-US" sz="2300" dirty="0">
                <a:latin typeface="Garamond" panose="02020404030301010803" pitchFamily="18" charset="0"/>
              </a:rPr>
              <a:t>Sentiment analysis (or opinion mining) is the use of </a:t>
            </a:r>
            <a:r>
              <a:rPr lang="en-US" sz="2300" b="1" u="sng" dirty="0">
                <a:latin typeface="Garamond" panose="02020404030301010803" pitchFamily="18" charset="0"/>
              </a:rPr>
              <a:t>natural language processing</a:t>
            </a:r>
            <a:r>
              <a:rPr lang="en-US" sz="2300" dirty="0">
                <a:latin typeface="Garamond" panose="02020404030301010803" pitchFamily="18" charset="0"/>
              </a:rPr>
              <a:t>, </a:t>
            </a:r>
            <a:r>
              <a:rPr lang="en-US" sz="2300" b="1" u="sng" dirty="0">
                <a:latin typeface="Garamond" panose="02020404030301010803" pitchFamily="18" charset="0"/>
              </a:rPr>
              <a:t>text analysis</a:t>
            </a:r>
            <a:r>
              <a:rPr lang="en-US" sz="2300" dirty="0">
                <a:latin typeface="Garamond" panose="02020404030301010803" pitchFamily="18" charset="0"/>
              </a:rPr>
              <a:t>, </a:t>
            </a:r>
            <a:r>
              <a:rPr lang="en-US" sz="2300" b="1" u="sng" dirty="0">
                <a:latin typeface="Garamond" panose="02020404030301010803" pitchFamily="18" charset="0"/>
              </a:rPr>
              <a:t>computational linguistics</a:t>
            </a:r>
            <a:r>
              <a:rPr lang="en-US" sz="2300" dirty="0">
                <a:latin typeface="Garamond" panose="02020404030301010803" pitchFamily="18" charset="0"/>
              </a:rPr>
              <a:t>, and </a:t>
            </a:r>
            <a:r>
              <a:rPr lang="en-US" sz="2300" b="1" u="sng" dirty="0">
                <a:latin typeface="Garamond" panose="02020404030301010803" pitchFamily="18" charset="0"/>
              </a:rPr>
              <a:t>biometrics</a:t>
            </a:r>
            <a:r>
              <a:rPr lang="en-US" sz="2300" dirty="0">
                <a:latin typeface="Garamond" panose="02020404030301010803" pitchFamily="18" charset="0"/>
              </a:rPr>
              <a:t> to systematically identify, extract, quantify, and study affective states and subjective information.</a:t>
            </a:r>
          </a:p>
          <a:p>
            <a:pPr marL="380990" indent="-380990" algn="just">
              <a:buFont typeface="Wingdings" panose="05000000000000000000" pitchFamily="2" charset="2"/>
              <a:buChar char="§"/>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300" dirty="0">
                <a:latin typeface="Garamond" panose="02020404030301010803" pitchFamily="18" charset="0"/>
              </a:rPr>
              <a:t>It is mostly the process of </a:t>
            </a:r>
            <a:r>
              <a:rPr lang="en-US" sz="2300" dirty="0" err="1">
                <a:latin typeface="Garamond" panose="02020404030301010803" pitchFamily="18" charset="0"/>
              </a:rPr>
              <a:t>analysing</a:t>
            </a:r>
            <a:r>
              <a:rPr lang="en-US" sz="2300" dirty="0">
                <a:latin typeface="Garamond" panose="02020404030301010803" pitchFamily="18" charset="0"/>
              </a:rPr>
              <a:t> digital text to identify and </a:t>
            </a:r>
            <a:r>
              <a:rPr lang="en-US" sz="2300" dirty="0" err="1">
                <a:latin typeface="Garamond" panose="02020404030301010803" pitchFamily="18" charset="0"/>
              </a:rPr>
              <a:t>categorise</a:t>
            </a:r>
            <a:r>
              <a:rPr lang="en-US" sz="2300" dirty="0">
                <a:latin typeface="Garamond" panose="02020404030301010803" pitchFamily="18" charset="0"/>
              </a:rPr>
              <a:t> the emotional tone of opinions expressed in the text to determine whether the sentiment is positive, negative, or neutral.</a:t>
            </a:r>
          </a:p>
          <a:p>
            <a:pPr marL="380990" indent="-380990" algn="just">
              <a:buFont typeface="Wingdings" panose="05000000000000000000" pitchFamily="2" charset="2"/>
              <a:buChar char="§"/>
            </a:pPr>
            <a:endParaRPr lang="en-US" sz="1100" dirty="0">
              <a:latin typeface="Garamond" panose="02020404030301010803" pitchFamily="18" charset="0"/>
            </a:endParaRPr>
          </a:p>
          <a:p>
            <a:pPr marL="380990" indent="-380990" algn="just">
              <a:buFont typeface="Wingdings" panose="05000000000000000000" pitchFamily="2" charset="2"/>
              <a:buChar char="§"/>
            </a:pPr>
            <a:r>
              <a:rPr lang="en-US" sz="2300" dirty="0">
                <a:latin typeface="Garamond" panose="02020404030301010803" pitchFamily="18" charset="0"/>
              </a:rPr>
              <a:t>SA is widely applied to large volumes of text data like social media posts, product reviews, emails, customer support chat transcripts, survey responses, and healthcare materials, for applications that range from marketing to customer service to clinical medicine.</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329675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39196"/>
            <a:ext cx="10265664" cy="4779422"/>
          </a:xfrm>
        </p:spPr>
        <p:txBody>
          <a:bodyPr>
            <a:noAutofit/>
          </a:bodyPr>
          <a:lstStyle/>
          <a:p>
            <a:pPr marL="0" indent="0" algn="just">
              <a:buNone/>
            </a:pPr>
            <a:r>
              <a:rPr lang="en-US" sz="2533" b="1" dirty="0">
                <a:latin typeface="Garamond" panose="02020404030301010803" pitchFamily="18" charset="0"/>
              </a:rPr>
              <a:t>Applications of Sentiment Analysis:</a:t>
            </a:r>
          </a:p>
          <a:p>
            <a:pPr marL="380990" indent="-380990" algn="just">
              <a:buFont typeface="Wingdings" panose="05000000000000000000" pitchFamily="2" charset="2"/>
              <a:buChar char="§"/>
            </a:pPr>
            <a:endParaRPr lang="en-US" sz="500" b="1" dirty="0">
              <a:latin typeface="Garamond" panose="02020404030301010803" pitchFamily="18" charset="0"/>
            </a:endParaRPr>
          </a:p>
          <a:p>
            <a:pPr marL="380990" indent="-380990" algn="just">
              <a:buFont typeface="Wingdings" panose="05000000000000000000" pitchFamily="2" charset="2"/>
              <a:buChar char="§"/>
            </a:pPr>
            <a:endParaRPr lang="en-US" sz="1000" b="1"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Social Media Monitoring: </a:t>
            </a:r>
            <a:r>
              <a:rPr lang="en-US" sz="2300" dirty="0">
                <a:latin typeface="Garamond" panose="02020404030301010803" pitchFamily="18" charset="0"/>
              </a:rPr>
              <a:t>Companies and organizations monitor social media to understand how users feel about their products, policies, or emerging trends.</a:t>
            </a:r>
          </a:p>
          <a:p>
            <a:pPr marL="380990" indent="-380990" algn="just">
              <a:buFont typeface="Wingdings" panose="05000000000000000000" pitchFamily="2" charset="2"/>
              <a:buChar char="§"/>
            </a:pPr>
            <a:endParaRPr lang="en-US" sz="1000"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Brand Management: </a:t>
            </a:r>
            <a:r>
              <a:rPr lang="en-US" sz="2300" dirty="0">
                <a:latin typeface="Garamond" panose="02020404030301010803" pitchFamily="18" charset="0"/>
              </a:rPr>
              <a:t>Sentiment analysis can provide insights into customer opinions, allowing brands to respond effectively to criticism or praise.</a:t>
            </a:r>
          </a:p>
          <a:p>
            <a:pPr marL="380990" indent="-380990" algn="just">
              <a:buFont typeface="Wingdings" panose="05000000000000000000" pitchFamily="2" charset="2"/>
              <a:buChar char="§"/>
            </a:pPr>
            <a:endParaRPr lang="en-US" sz="1000"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Market Research: </a:t>
            </a:r>
            <a:r>
              <a:rPr lang="en-US" sz="2300" dirty="0">
                <a:latin typeface="Garamond" panose="02020404030301010803" pitchFamily="18" charset="0"/>
              </a:rPr>
              <a:t>It helps businesses assess consumer sentiment toward new products, features, or services.</a:t>
            </a:r>
          </a:p>
          <a:p>
            <a:pPr marL="380990" indent="-380990" algn="just">
              <a:buFont typeface="Wingdings" panose="05000000000000000000" pitchFamily="2" charset="2"/>
              <a:buChar char="§"/>
            </a:pPr>
            <a:endParaRPr lang="en-US" sz="1000"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Public Opinion Analysis: </a:t>
            </a:r>
            <a:r>
              <a:rPr lang="en-US" sz="2300" dirty="0">
                <a:latin typeface="Garamond" panose="02020404030301010803" pitchFamily="18" charset="0"/>
              </a:rPr>
              <a:t>Governmental bodies, NGOs, and research organizations can track sentiment on political, social, or technological issues (e.g., attitudes toward AI or climate change).</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729884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971311"/>
            <a:ext cx="10265664" cy="4779422"/>
          </a:xfrm>
        </p:spPr>
        <p:txBody>
          <a:bodyPr>
            <a:noAutofit/>
          </a:bodyPr>
          <a:lstStyle/>
          <a:p>
            <a:pPr marL="0" indent="0" algn="just">
              <a:buNone/>
            </a:pPr>
            <a:r>
              <a:rPr lang="en-US" sz="2533" b="1" dirty="0">
                <a:latin typeface="Garamond" panose="02020404030301010803" pitchFamily="18" charset="0"/>
              </a:rPr>
              <a:t>Types of Sentiment Analysis:</a:t>
            </a:r>
          </a:p>
          <a:p>
            <a:pPr marL="380990" indent="-380990" algn="just">
              <a:buFont typeface="Wingdings" panose="05000000000000000000" pitchFamily="2" charset="2"/>
              <a:buChar char="§"/>
            </a:pPr>
            <a:endParaRPr lang="en-US" sz="500" b="1" dirty="0">
              <a:latin typeface="Garamond" panose="02020404030301010803" pitchFamily="18" charset="0"/>
            </a:endParaRPr>
          </a:p>
          <a:p>
            <a:pPr marL="380990" indent="-380990" algn="just">
              <a:buFont typeface="Wingdings" panose="05000000000000000000" pitchFamily="2" charset="2"/>
              <a:buChar char="§"/>
            </a:pPr>
            <a:endParaRPr lang="en-US" sz="1100" b="1" dirty="0">
              <a:latin typeface="Garamond" panose="02020404030301010803" pitchFamily="18" charset="0"/>
            </a:endParaRPr>
          </a:p>
          <a:p>
            <a:pPr marL="380990" indent="-380990" algn="just">
              <a:buFont typeface="Wingdings" panose="05000000000000000000" pitchFamily="2" charset="2"/>
              <a:buChar char="§"/>
            </a:pPr>
            <a:r>
              <a:rPr lang="en-US" sz="2400" b="1" dirty="0">
                <a:latin typeface="Garamond" panose="02020404030301010803" pitchFamily="18" charset="0"/>
              </a:rPr>
              <a:t>Polarity-based: </a:t>
            </a:r>
            <a:r>
              <a:rPr lang="en-US" sz="2400" dirty="0">
                <a:latin typeface="Garamond" panose="02020404030301010803" pitchFamily="18" charset="0"/>
              </a:rPr>
              <a:t>Classifies the sentiment as positive, negative, or neutral.</a:t>
            </a:r>
          </a:p>
          <a:p>
            <a:pPr marL="380990" indent="-380990" algn="just">
              <a:buFont typeface="Wingdings" panose="05000000000000000000" pitchFamily="2" charset="2"/>
              <a:buChar char="§"/>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400" b="1" dirty="0">
                <a:latin typeface="Garamond" panose="02020404030301010803" pitchFamily="18" charset="0"/>
              </a:rPr>
              <a:t>Emotion-based: </a:t>
            </a:r>
            <a:r>
              <a:rPr lang="en-US" sz="2400" dirty="0">
                <a:latin typeface="Garamond" panose="02020404030301010803" pitchFamily="18" charset="0"/>
              </a:rPr>
              <a:t>Identifies specific emotions such as anger, joy, fear, surprise, and sadness.</a:t>
            </a:r>
          </a:p>
          <a:p>
            <a:pPr marL="380990" indent="-380990" algn="just">
              <a:buFont typeface="Wingdings" panose="05000000000000000000" pitchFamily="2" charset="2"/>
              <a:buChar char="§"/>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400" b="1" dirty="0">
                <a:latin typeface="Garamond" panose="02020404030301010803" pitchFamily="18" charset="0"/>
              </a:rPr>
              <a:t>Aspect-based: </a:t>
            </a:r>
            <a:r>
              <a:rPr lang="en-US" sz="2400" dirty="0">
                <a:latin typeface="Garamond" panose="02020404030301010803" pitchFamily="18" charset="0"/>
              </a:rPr>
              <a:t>Examines sentiment in relation to specific aspects of a topic (e.g., sentiment toward AI’s impact on healthcare vs. its effect on privacy).</a:t>
            </a:r>
          </a:p>
          <a:p>
            <a:pPr marL="380990" indent="-380990" algn="just">
              <a:buFont typeface="Wingdings" panose="05000000000000000000" pitchFamily="2" charset="2"/>
              <a:buChar char="§"/>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400" b="1" dirty="0">
                <a:latin typeface="Garamond" panose="02020404030301010803" pitchFamily="18" charset="0"/>
              </a:rPr>
              <a:t>Intensity-based: </a:t>
            </a:r>
            <a:r>
              <a:rPr lang="en-US" sz="2400" dirty="0">
                <a:latin typeface="Garamond" panose="02020404030301010803" pitchFamily="18" charset="0"/>
              </a:rPr>
              <a:t>Measures the strength or intensity of sentiment, ranging from mildly positive to extremely negative.</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361533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942681" y="971311"/>
            <a:ext cx="10265790" cy="4779422"/>
          </a:xfrm>
        </p:spPr>
        <p:txBody>
          <a:bodyPr>
            <a:noAutofit/>
          </a:bodyPr>
          <a:lstStyle/>
          <a:p>
            <a:pPr marL="0" indent="0" algn="just">
              <a:buNone/>
            </a:pPr>
            <a:r>
              <a:rPr lang="en-US" sz="2500" b="1" dirty="0">
                <a:latin typeface="Garamond" panose="02020404030301010803" pitchFamily="18" charset="0"/>
              </a:rPr>
              <a:t>How Sentiment Analysis Works:</a:t>
            </a:r>
          </a:p>
          <a:p>
            <a:pPr marL="0" indent="0" algn="just">
              <a:buNone/>
            </a:pPr>
            <a:endParaRPr lang="en-US" sz="2500" b="1"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Text Preprocessing:</a:t>
            </a:r>
            <a:r>
              <a:rPr lang="en-US" sz="2500" dirty="0">
                <a:latin typeface="Garamond" panose="02020404030301010803" pitchFamily="18" charset="0"/>
              </a:rPr>
              <a:t> Data is cleaned to remove unnecessary characters, punctuation, or irrelevant information. </a:t>
            </a:r>
          </a:p>
          <a:p>
            <a:pPr marL="990575" lvl="1" indent="-380990" algn="just">
              <a:buFont typeface="Wingdings" panose="05000000000000000000" pitchFamily="2" charset="2"/>
              <a:buChar char="§"/>
            </a:pPr>
            <a:endParaRPr lang="en-US" sz="2500" dirty="0">
              <a:latin typeface="Garamond" panose="02020404030301010803" pitchFamily="18" charset="0"/>
            </a:endParaRPr>
          </a:p>
          <a:p>
            <a:pPr marL="990575" lvl="1" indent="-380990" algn="just">
              <a:buFont typeface="Wingdings" panose="05000000000000000000" pitchFamily="2" charset="2"/>
              <a:buChar char="§"/>
            </a:pPr>
            <a:r>
              <a:rPr lang="en-US" sz="2500" dirty="0">
                <a:latin typeface="Garamond" panose="02020404030301010803" pitchFamily="18" charset="0"/>
              </a:rPr>
              <a:t>Common preprocessing tasks include: </a:t>
            </a:r>
          </a:p>
          <a:p>
            <a:pPr marL="990575" lvl="1" indent="-380990" algn="just">
              <a:buFont typeface="Wingdings" panose="05000000000000000000" pitchFamily="2" charset="2"/>
              <a:buChar char="§"/>
            </a:pPr>
            <a:r>
              <a:rPr lang="en-US" sz="2500" b="1" dirty="0">
                <a:latin typeface="Garamond" panose="02020404030301010803" pitchFamily="18" charset="0"/>
              </a:rPr>
              <a:t>removing stop words</a:t>
            </a:r>
            <a:r>
              <a:rPr lang="en-US" sz="2500" dirty="0">
                <a:latin typeface="Garamond" panose="02020404030301010803" pitchFamily="18" charset="0"/>
              </a:rPr>
              <a:t> (the, is, are, me, my, etc.) and  punctuation marks (?,!~</a:t>
            </a:r>
            <a:r>
              <a:rPr lang="en-US" sz="2500" dirty="0" err="1">
                <a:latin typeface="Garamond" panose="02020404030301010803" pitchFamily="18" charset="0"/>
              </a:rPr>
              <a:t>etc</a:t>
            </a:r>
            <a:r>
              <a:rPr lang="en-US" sz="2500" dirty="0">
                <a:latin typeface="Garamond" panose="02020404030301010803" pitchFamily="18" charset="0"/>
              </a:rPr>
              <a:t>) </a:t>
            </a:r>
          </a:p>
          <a:p>
            <a:pPr marL="990575" lvl="1" indent="-380990" algn="just">
              <a:buFont typeface="Wingdings" panose="05000000000000000000" pitchFamily="2" charset="2"/>
              <a:buChar char="§"/>
            </a:pPr>
            <a:r>
              <a:rPr lang="en-US" sz="2500" b="1" dirty="0">
                <a:latin typeface="Garamond" panose="02020404030301010803" pitchFamily="18" charset="0"/>
              </a:rPr>
              <a:t>tokenization</a:t>
            </a:r>
            <a:r>
              <a:rPr lang="en-US" sz="2500" dirty="0">
                <a:latin typeface="Garamond" panose="02020404030301010803" pitchFamily="18" charset="0"/>
              </a:rPr>
              <a:t> (breaking down text into individual words or phrases) </a:t>
            </a:r>
          </a:p>
          <a:p>
            <a:pPr marL="990575" lvl="1" indent="-380990" algn="just">
              <a:buFont typeface="Wingdings" panose="05000000000000000000" pitchFamily="2" charset="2"/>
              <a:buChar char="§"/>
            </a:pPr>
            <a:r>
              <a:rPr lang="en-US" sz="2500" b="1" dirty="0">
                <a:latin typeface="Garamond" panose="02020404030301010803" pitchFamily="18" charset="0"/>
              </a:rPr>
              <a:t>Stemming/Lemmatization </a:t>
            </a:r>
            <a:r>
              <a:rPr lang="en-US" sz="2500" dirty="0">
                <a:latin typeface="Garamond" panose="02020404030301010803" pitchFamily="18" charset="0"/>
              </a:rPr>
              <a:t>(reducing words to their root form (e.g., “running” to “run”)).</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337418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16437" y="971311"/>
            <a:ext cx="10624008" cy="4779422"/>
          </a:xfrm>
        </p:spPr>
        <p:txBody>
          <a:bodyPr>
            <a:noAutofit/>
          </a:bodyPr>
          <a:lstStyle/>
          <a:p>
            <a:pPr marL="0" indent="0" algn="just">
              <a:buNone/>
            </a:pPr>
            <a:r>
              <a:rPr lang="en-US" sz="2500" b="1" dirty="0">
                <a:latin typeface="Garamond" panose="02020404030301010803" pitchFamily="18" charset="0"/>
              </a:rPr>
              <a:t>How Sentiment Analysis Works:</a:t>
            </a:r>
            <a:endParaRPr lang="en-US" sz="2500" dirty="0">
              <a:latin typeface="Garamond" panose="02020404030301010803" pitchFamily="18" charset="0"/>
            </a:endParaRPr>
          </a:p>
          <a:p>
            <a:pPr marL="380990" indent="-380990" algn="just">
              <a:buFont typeface="Wingdings" panose="05000000000000000000" pitchFamily="2" charset="2"/>
              <a:buChar char="§"/>
            </a:pPr>
            <a:endParaRPr lang="en-US" sz="2500" b="1"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Classification Models:</a:t>
            </a:r>
            <a:r>
              <a:rPr lang="en-US" sz="2500" dirty="0">
                <a:latin typeface="Garamond" panose="02020404030301010803" pitchFamily="18" charset="0"/>
              </a:rPr>
              <a:t> </a:t>
            </a:r>
            <a:endParaRPr lang="en-US" sz="2500" b="1" dirty="0">
              <a:latin typeface="Garamond" panose="02020404030301010803" pitchFamily="18" charset="0"/>
            </a:endParaRPr>
          </a:p>
          <a:p>
            <a:pPr marL="990575" lvl="1" indent="-380990" algn="just">
              <a:buFont typeface="Wingdings" panose="05000000000000000000" pitchFamily="2" charset="2"/>
              <a:buChar char="§"/>
            </a:pPr>
            <a:r>
              <a:rPr lang="en-US" sz="2500" b="1" dirty="0">
                <a:latin typeface="Garamond" panose="02020404030301010803" pitchFamily="18" charset="0"/>
              </a:rPr>
              <a:t>Lexicon-based: </a:t>
            </a:r>
            <a:r>
              <a:rPr lang="en-US" sz="2500" dirty="0">
                <a:latin typeface="Garamond" panose="02020404030301010803" pitchFamily="18" charset="0"/>
              </a:rPr>
              <a:t>Predefined sentiment dictionaries (like NRC, Bing, or AFINN) are used to assign sentiment scores to words. The overall sentiment is determined by summing the scores of words in a sentence or document.</a:t>
            </a:r>
          </a:p>
          <a:p>
            <a:pPr marL="990575" lvl="1" indent="-380990" algn="just">
              <a:buFont typeface="Wingdings" panose="05000000000000000000" pitchFamily="2" charset="2"/>
              <a:buChar char="§"/>
            </a:pPr>
            <a:endParaRPr lang="en-US" sz="2500" b="1" dirty="0">
              <a:latin typeface="Garamond" panose="02020404030301010803" pitchFamily="18" charset="0"/>
            </a:endParaRPr>
          </a:p>
          <a:p>
            <a:pPr marL="990575" lvl="1" indent="-380990" algn="just">
              <a:buFont typeface="Wingdings" panose="05000000000000000000" pitchFamily="2" charset="2"/>
              <a:buChar char="§"/>
            </a:pPr>
            <a:r>
              <a:rPr lang="en-US" sz="2500" b="1" dirty="0">
                <a:latin typeface="Garamond" panose="02020404030301010803" pitchFamily="18" charset="0"/>
              </a:rPr>
              <a:t>ML-based:</a:t>
            </a:r>
            <a:r>
              <a:rPr lang="en-US" sz="2500" dirty="0">
                <a:latin typeface="Garamond" panose="02020404030301010803" pitchFamily="18" charset="0"/>
              </a:rPr>
              <a:t> Algorithms like Naive Bayes, Support Vector Machines (SVM), or deep learning models are trained to classify text based on labeled data (e.g., pre-classified positive/negative sentences).</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292285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16437" y="971311"/>
            <a:ext cx="10624008" cy="4779422"/>
          </a:xfrm>
        </p:spPr>
        <p:txBody>
          <a:bodyPr>
            <a:noAutofit/>
          </a:bodyPr>
          <a:lstStyle/>
          <a:p>
            <a:pPr marL="0" indent="0" algn="just">
              <a:buNone/>
            </a:pPr>
            <a:r>
              <a:rPr lang="en-US" sz="2500" b="1" dirty="0">
                <a:latin typeface="Garamond" panose="02020404030301010803" pitchFamily="18" charset="0"/>
              </a:rPr>
              <a:t>Challenges in Sentiment Analysis:</a:t>
            </a:r>
            <a:endParaRPr lang="en-US" sz="2500" dirty="0">
              <a:latin typeface="Garamond" panose="02020404030301010803" pitchFamily="18" charset="0"/>
            </a:endParaRPr>
          </a:p>
          <a:p>
            <a:pPr marL="380990" indent="-380990" algn="just">
              <a:buFont typeface="Wingdings" panose="05000000000000000000" pitchFamily="2" charset="2"/>
              <a:buChar char="§"/>
            </a:pPr>
            <a:endParaRPr lang="en-US" sz="1800" b="1"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Sarcasm Detection: </a:t>
            </a:r>
            <a:r>
              <a:rPr lang="en-US" sz="2500" dirty="0">
                <a:latin typeface="Garamond" panose="02020404030301010803" pitchFamily="18" charset="0"/>
              </a:rPr>
              <a:t>Sentiment models struggle with detecting sarcasm or irony, which can lead to inaccurate sentiment classification.</a:t>
            </a:r>
          </a:p>
          <a:p>
            <a:pPr marL="380990" indent="-380990" algn="just">
              <a:buFont typeface="Wingdings" panose="05000000000000000000" pitchFamily="2" charset="2"/>
              <a:buChar char="§"/>
            </a:pPr>
            <a:endParaRPr lang="en-US" sz="1800"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Contextual Understanding: </a:t>
            </a:r>
            <a:r>
              <a:rPr lang="en-US" sz="2500" dirty="0">
                <a:latin typeface="Garamond" panose="02020404030301010803" pitchFamily="18" charset="0"/>
              </a:rPr>
              <a:t>Words can have different meanings depending on the context. For example, "AI is wicked!" could be positive or negative depending on the user’s intent.</a:t>
            </a:r>
          </a:p>
          <a:p>
            <a:pPr marL="380990" indent="-380990" algn="just">
              <a:buFont typeface="Wingdings" panose="05000000000000000000" pitchFamily="2" charset="2"/>
              <a:buChar char="§"/>
            </a:pPr>
            <a:endParaRPr lang="en-US" sz="1800"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Domain-Specific Vocabulary: </a:t>
            </a:r>
            <a:r>
              <a:rPr lang="en-US" sz="2500" dirty="0">
                <a:latin typeface="Garamond" panose="02020404030301010803" pitchFamily="18" charset="0"/>
              </a:rPr>
              <a:t>Sentiment lexicons may not capture domain-specific terms related to AI, which may skew results unless customized for the field.</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7590584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380990" indent="-380990" algn="just">
              <a:buFont typeface="Wingdings" panose="05000000000000000000" pitchFamily="2" charset="2"/>
              <a:buChar char="§"/>
            </a:pPr>
            <a:endParaRPr lang="en-US" sz="1200" dirty="0">
              <a:latin typeface="Garamond" panose="02020404030301010803" pitchFamily="18" charset="0"/>
            </a:endParaRPr>
          </a:p>
          <a:p>
            <a:pPr marL="0" indent="0" algn="just">
              <a:buNone/>
            </a:pPr>
            <a:r>
              <a:rPr lang="en-US" sz="2533" b="1" dirty="0">
                <a:latin typeface="Garamond" panose="02020404030301010803" pitchFamily="18" charset="0"/>
              </a:rPr>
              <a:t>Tools for Sentiment Analysis in R:</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R packages: </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endParaRPr lang="en-US" sz="2000"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tidytext</a:t>
            </a:r>
            <a:r>
              <a:rPr lang="en-US" sz="2133" dirty="0">
                <a:latin typeface="Garamond" panose="02020404030301010803" pitchFamily="18" charset="0"/>
              </a:rPr>
              <a:t> - A powerful package for text mining and sentiment analysis in R. It provides a simple and flexible framework for working with text data in a tidy format.</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syuzhet</a:t>
            </a:r>
            <a:r>
              <a:rPr lang="en-US" sz="2000" dirty="0">
                <a:latin typeface="Garamond" panose="02020404030301010803" pitchFamily="18" charset="0"/>
              </a:rPr>
              <a:t> </a:t>
            </a:r>
            <a:r>
              <a:rPr lang="en-US" sz="2133" dirty="0">
                <a:latin typeface="Garamond" panose="02020404030301010803" pitchFamily="18" charset="0"/>
              </a:rPr>
              <a:t>– A package that provides sentiment and emotion analysis using lexicons like NRC or Bing.</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SentimentAnalysis</a:t>
            </a:r>
            <a:r>
              <a:rPr lang="en-US" sz="2133" dirty="0">
                <a:latin typeface="Garamond" panose="02020404030301010803" pitchFamily="18" charset="0"/>
              </a:rPr>
              <a:t> - A powerful toolchain facilitating the sentiment analysis of textual contents in R. It utilizes various existing dictionaries, such as Harvard-IV, Henry’s Financial dictionary, Loughran-McDonald Financial dictionary, and QDAP dictionary.</a:t>
            </a: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219824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EC22D49-A23B-10D2-4521-F7588FD48E98}"/>
              </a:ext>
            </a:extLst>
          </p:cNvPr>
          <p:cNvSpPr>
            <a:spLocks noGrp="1"/>
          </p:cNvSpPr>
          <p:nvPr>
            <p:ph type="title"/>
          </p:nvPr>
        </p:nvSpPr>
        <p:spPr>
          <a:xfrm>
            <a:off x="4713403" y="2274678"/>
            <a:ext cx="5382704" cy="2308644"/>
          </a:xfrm>
        </p:spPr>
        <p:txBody>
          <a:bodyPr/>
          <a:lstStyle/>
          <a:p>
            <a:pPr lvl="0" algn="r">
              <a:spcBef>
                <a:spcPct val="20000"/>
              </a:spcBef>
            </a:pPr>
            <a:r>
              <a:rPr lang="en-US" b="1" dirty="0">
                <a:cs typeface="Arial" pitchFamily="34" charset="0"/>
              </a:rPr>
              <a:t>Joseph David</a:t>
            </a:r>
            <a:br>
              <a:rPr lang="en-US" b="1" dirty="0">
                <a:solidFill>
                  <a:schemeClr val="bg1"/>
                </a:solidFill>
                <a:cs typeface="Arial" pitchFamily="34" charset="0"/>
              </a:rPr>
            </a:br>
            <a:r>
              <a:rPr lang="en-US" sz="1600" dirty="0" err="1">
                <a:solidFill>
                  <a:schemeClr val="bg1"/>
                </a:solidFill>
                <a:cs typeface="Arial" pitchFamily="34" charset="0"/>
              </a:rPr>
              <a:t>Universiti</a:t>
            </a:r>
            <a:r>
              <a:rPr lang="en-US" sz="1600" dirty="0">
                <a:solidFill>
                  <a:schemeClr val="bg1"/>
                </a:solidFill>
                <a:cs typeface="Arial" pitchFamily="34" charset="0"/>
              </a:rPr>
              <a:t> Pendidikan Sultan Idris (UPSI), </a:t>
            </a:r>
            <a:br>
              <a:rPr lang="en-US" sz="1600" dirty="0">
                <a:solidFill>
                  <a:schemeClr val="bg1"/>
                </a:solidFill>
                <a:cs typeface="Arial" pitchFamily="34" charset="0"/>
              </a:rPr>
            </a:br>
            <a:r>
              <a:rPr lang="en-US" sz="1600" dirty="0">
                <a:solidFill>
                  <a:schemeClr val="bg1"/>
                </a:solidFill>
                <a:cs typeface="Arial" pitchFamily="34" charset="0"/>
              </a:rPr>
              <a:t>Malaysia</a:t>
            </a:r>
            <a:br>
              <a:rPr lang="en-US" sz="1600" dirty="0">
                <a:solidFill>
                  <a:schemeClr val="bg1"/>
                </a:solidFill>
                <a:cs typeface="Arial" pitchFamily="34" charset="0"/>
              </a:rPr>
            </a:br>
            <a:r>
              <a:rPr lang="en-US" sz="1600" dirty="0">
                <a:solidFill>
                  <a:schemeClr val="bg1"/>
                </a:solidFill>
                <a:cs typeface="Arial" pitchFamily="34" charset="0"/>
                <a:hlinkClick r:id="rId3"/>
              </a:rPr>
              <a:t>S</a:t>
            </a:r>
            <a:r>
              <a:rPr lang="en-US" sz="1600" dirty="0">
                <a:cs typeface="Arial" pitchFamily="34" charset="0"/>
                <a:hlinkClick r:id="rId3"/>
              </a:rPr>
              <a:t>mallJosePhD.github.io</a:t>
            </a:r>
            <a:br>
              <a:rPr lang="en-US" sz="1600" dirty="0">
                <a:solidFill>
                  <a:schemeClr val="bg1"/>
                </a:solidFill>
                <a:cs typeface="Arial" pitchFamily="34" charset="0"/>
              </a:rPr>
            </a:br>
            <a:r>
              <a:rPr lang="en-US" sz="1600" dirty="0">
                <a:solidFill>
                  <a:schemeClr val="bg1"/>
                </a:solidFill>
                <a:cs typeface="Arial" pitchFamily="34" charset="0"/>
              </a:rPr>
              <a:t>josephdavid970@gmail.com</a:t>
            </a:r>
            <a:br>
              <a:rPr lang="en-US" sz="1600" dirty="0">
                <a:solidFill>
                  <a:schemeClr val="bg1"/>
                </a:solidFill>
                <a:cs typeface="Arial" pitchFamily="34" charset="0"/>
              </a:rPr>
            </a:br>
            <a:r>
              <a:rPr lang="en-US" sz="1600" dirty="0">
                <a:solidFill>
                  <a:schemeClr val="bg1"/>
                </a:solidFill>
                <a:cs typeface="Arial" pitchFamily="34" charset="0"/>
              </a:rPr>
              <a:t>+2348169166799</a:t>
            </a:r>
            <a:br>
              <a:rPr lang="en-US" sz="1600" dirty="0">
                <a:solidFill>
                  <a:schemeClr val="bg1"/>
                </a:solidFill>
                <a:cs typeface="Arial" pitchFamily="34" charset="0"/>
              </a:rPr>
            </a:br>
            <a:r>
              <a:rPr lang="en-US" sz="1600" dirty="0">
                <a:solidFill>
                  <a:schemeClr val="bg1"/>
                </a:solidFill>
                <a:cs typeface="Arial" pitchFamily="34" charset="0"/>
              </a:rPr>
              <a:t>+60147417961</a:t>
            </a:r>
          </a:p>
        </p:txBody>
      </p:sp>
    </p:spTree>
    <p:custDataLst>
      <p:tags r:id="rId1"/>
    </p:custDataLst>
    <p:extLst>
      <p:ext uri="{BB962C8B-B14F-4D97-AF65-F5344CB8AC3E}">
        <p14:creationId xmlns:p14="http://schemas.microsoft.com/office/powerpoint/2010/main" val="1804331952"/>
      </p:ext>
    </p:extLst>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just">
              <a:buNone/>
            </a:pPr>
            <a:r>
              <a:rPr lang="en-US" sz="2533" b="1" dirty="0">
                <a:latin typeface="Garamond" panose="02020404030301010803" pitchFamily="18" charset="0"/>
              </a:rPr>
              <a:t>What is dashboarding?</a:t>
            </a:r>
          </a:p>
          <a:p>
            <a:pPr marL="380990" indent="-380990" algn="just">
              <a:buFont typeface="Wingdings" panose="05000000000000000000" pitchFamily="2" charset="2"/>
              <a:buChar char="§"/>
            </a:pPr>
            <a:endParaRPr lang="en-US" sz="1400"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A </a:t>
            </a:r>
            <a:r>
              <a:rPr lang="en-US" sz="2533" b="1" dirty="0">
                <a:latin typeface="Garamond" panose="02020404030301010803" pitchFamily="18" charset="0"/>
              </a:rPr>
              <a:t>dashboard </a:t>
            </a:r>
            <a:r>
              <a:rPr lang="en-US" sz="2533" dirty="0">
                <a:latin typeface="Garamond" panose="02020404030301010803" pitchFamily="18" charset="0"/>
              </a:rPr>
              <a:t>is a visual display of key information or data.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It enables users to interactively explore data, track key metrics, and derive insights in an intuitive, user-friendly way.</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It provide a live and interactive way to visualize information as it evolves over time.</a:t>
            </a:r>
          </a:p>
          <a:p>
            <a:pPr marL="380990" indent="-380990" algn="just">
              <a:buFont typeface="Wingdings" panose="05000000000000000000" pitchFamily="2" charset="2"/>
              <a:buChar char="§"/>
            </a:pPr>
            <a:endParaRPr lang="en-US" sz="1800" b="1"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Examples: </a:t>
            </a:r>
            <a:r>
              <a:rPr lang="en-US" sz="2300" dirty="0">
                <a:latin typeface="Garamond" panose="02020404030301010803" pitchFamily="18" charset="0"/>
                <a:hlinkClick r:id="rId3"/>
              </a:rPr>
              <a:t>AI-Polar-V (shinyapps.io)</a:t>
            </a:r>
            <a:r>
              <a:rPr lang="en-US" sz="2300" dirty="0">
                <a:latin typeface="Garamond" panose="02020404030301010803" pitchFamily="18" charset="0"/>
              </a:rPr>
              <a:t>, </a:t>
            </a:r>
            <a:r>
              <a:rPr lang="en-US" sz="2300" dirty="0">
                <a:latin typeface="Garamond" panose="02020404030301010803" pitchFamily="18" charset="0"/>
                <a:hlinkClick r:id="rId4"/>
              </a:rPr>
              <a:t>bus-dashboard</a:t>
            </a:r>
            <a:r>
              <a:rPr lang="en-US" sz="2300" dirty="0">
                <a:latin typeface="Garamond" panose="02020404030301010803" pitchFamily="18" charset="0"/>
              </a:rPr>
              <a:t>, </a:t>
            </a:r>
            <a:r>
              <a:rPr lang="en-US" sz="2300" dirty="0">
                <a:latin typeface="Garamond" panose="02020404030301010803" pitchFamily="18" charset="0"/>
                <a:hlinkClick r:id="rId5"/>
              </a:rPr>
              <a:t>Stream CRAN dashboard</a:t>
            </a:r>
            <a:r>
              <a:rPr lang="en-US" sz="2300" dirty="0">
                <a:latin typeface="Garamond" panose="02020404030301010803" pitchFamily="18" charset="0"/>
              </a:rPr>
              <a:t>, </a:t>
            </a:r>
            <a:r>
              <a:rPr lang="en-US" sz="2300" dirty="0" err="1">
                <a:latin typeface="Garamond" panose="02020404030301010803" pitchFamily="18" charset="0"/>
                <a:hlinkClick r:id="rId6"/>
              </a:rPr>
              <a:t>GeNorms</a:t>
            </a:r>
            <a:endParaRPr lang="en-US" sz="2300"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7"/>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8"/>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9"/>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9200190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just">
              <a:buNone/>
            </a:pPr>
            <a:r>
              <a:rPr lang="en-US" sz="2533" b="1" dirty="0">
                <a:latin typeface="Garamond" panose="02020404030301010803" pitchFamily="18" charset="0"/>
              </a:rPr>
              <a:t>Why create a dashboard?</a:t>
            </a:r>
          </a:p>
          <a:p>
            <a:pPr marL="0" indent="0" algn="just">
              <a:buNone/>
            </a:pPr>
            <a:endParaRPr lang="en-US" sz="1400"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So, why use a dashboard instead of a standard report?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A report is normally static, and provides just a snapshot of some results.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Unlike a report, a dashboard is dynamic. This means that information can be updated in real time, so that the most recent results are reported.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A dashboard also provides users with a more immersive experience, especially if interactive elements can be added.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40575633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380990" indent="-380990" algn="just">
              <a:buFont typeface="Wingdings" panose="05000000000000000000" pitchFamily="2" charset="2"/>
              <a:buChar char="§"/>
            </a:pPr>
            <a:endParaRPr lang="en-US" sz="1200" dirty="0">
              <a:latin typeface="Garamond" panose="02020404030301010803" pitchFamily="18" charset="0"/>
            </a:endParaRPr>
          </a:p>
          <a:p>
            <a:pPr marL="0" indent="0" algn="just">
              <a:buNone/>
            </a:pPr>
            <a:r>
              <a:rPr lang="en-US" sz="2533" b="1" dirty="0">
                <a:latin typeface="Garamond" panose="02020404030301010803" pitchFamily="18" charset="0"/>
              </a:rPr>
              <a:t>Package for Building Dashboards in R:</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In R, the </a:t>
            </a:r>
            <a:r>
              <a:rPr lang="en-US" sz="2000" dirty="0">
                <a:highlight>
                  <a:srgbClr val="C0C0C0"/>
                </a:highlight>
                <a:latin typeface="Consolas" panose="020B0609020204030204" pitchFamily="49" charset="0"/>
              </a:rPr>
              <a:t>Shiny</a:t>
            </a:r>
            <a:r>
              <a:rPr lang="en-US" sz="2533" dirty="0">
                <a:latin typeface="Garamond" panose="02020404030301010803" pitchFamily="18" charset="0"/>
              </a:rPr>
              <a:t> package provides an intuitive way to create a dashboard.</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There are several extension packages to Shiny:</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shinydashboard</a:t>
            </a:r>
            <a:r>
              <a:rPr lang="en-US" sz="2000" dirty="0">
                <a:latin typeface="Garamond" panose="02020404030301010803" pitchFamily="18" charset="0"/>
              </a:rPr>
              <a:t>, </a:t>
            </a:r>
            <a:r>
              <a:rPr lang="en-US" sz="2000" dirty="0" err="1">
                <a:highlight>
                  <a:srgbClr val="C0C0C0"/>
                </a:highlight>
                <a:latin typeface="Consolas" panose="020B0609020204030204" pitchFamily="49" charset="0"/>
              </a:rPr>
              <a:t>shinythemes</a:t>
            </a:r>
            <a:r>
              <a:rPr lang="en-US" sz="2000" dirty="0">
                <a:latin typeface="Garamond" panose="02020404030301010803" pitchFamily="18" charset="0"/>
              </a:rPr>
              <a:t>, </a:t>
            </a:r>
            <a:r>
              <a:rPr lang="en-US" sz="2000" dirty="0" err="1">
                <a:highlight>
                  <a:srgbClr val="C0C0C0"/>
                </a:highlight>
                <a:latin typeface="Consolas" panose="020B0609020204030204" pitchFamily="49" charset="0"/>
              </a:rPr>
              <a:t>shinyjs</a:t>
            </a:r>
            <a:r>
              <a:rPr lang="en-US" sz="2500" dirty="0">
                <a:latin typeface="Garamond" panose="02020404030301010803" pitchFamily="18" charset="0"/>
              </a:rPr>
              <a:t>, etc.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Web apps can be deployed on your own server (e.g. Digital Ocean) or </a:t>
            </a:r>
            <a:r>
              <a:rPr lang="en-US" sz="2533" dirty="0">
                <a:latin typeface="Garamond" panose="02020404030301010803" pitchFamily="18" charset="0"/>
                <a:hlinkClick r:id="rId3" action="ppaction://hlinkfile"/>
              </a:rPr>
              <a:t>Shinyapps.io</a:t>
            </a: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4"/>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5"/>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6"/>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877509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233363" y="1015684"/>
            <a:ext cx="11259153" cy="4779422"/>
          </a:xfrm>
        </p:spPr>
        <p:txBody>
          <a:bodyPr>
            <a:noAutofit/>
          </a:bodyPr>
          <a:lstStyle/>
          <a:p>
            <a:pPr marL="380990" indent="-380990" algn="just">
              <a:buFont typeface="Wingdings" panose="05000000000000000000" pitchFamily="2" charset="2"/>
              <a:buChar char="§"/>
            </a:pPr>
            <a:r>
              <a:rPr lang="en-US" sz="2533" b="1" dirty="0">
                <a:latin typeface="Garamond" panose="02020404030301010803" pitchFamily="18" charset="0"/>
              </a:rPr>
              <a:t>Components of a Shiny web app</a:t>
            </a:r>
          </a:p>
          <a:p>
            <a:pPr marL="0" indent="0" algn="just">
              <a:buNone/>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Comprises of </a:t>
            </a:r>
            <a:r>
              <a:rPr lang="en-US" sz="2500" b="1" dirty="0">
                <a:solidFill>
                  <a:srgbClr val="2E75B6"/>
                </a:solidFill>
                <a:latin typeface="Garamond" panose="02020404030301010803" pitchFamily="18" charset="0"/>
              </a:rPr>
              <a:t>3 components</a:t>
            </a:r>
            <a:r>
              <a:rPr lang="en-US" sz="2500" dirty="0">
                <a:latin typeface="Garamond" panose="02020404030301010803" pitchFamily="18" charset="0"/>
              </a:rPr>
              <a:t>: </a:t>
            </a:r>
          </a:p>
          <a:p>
            <a:pPr marL="990575" lvl="1" indent="-380990" algn="just">
              <a:buFont typeface="Wingdings" panose="05000000000000000000" pitchFamily="2" charset="2"/>
              <a:buChar char="§"/>
            </a:pPr>
            <a:r>
              <a:rPr lang="en-US" sz="2300" dirty="0">
                <a:latin typeface="Garamond" panose="02020404030301010803" pitchFamily="18" charset="0"/>
              </a:rPr>
              <a:t>User interface (</a:t>
            </a:r>
            <a:r>
              <a:rPr lang="en-US" sz="2300" dirty="0" err="1">
                <a:solidFill>
                  <a:srgbClr val="2E75B6"/>
                </a:solidFill>
                <a:latin typeface="Garamond" panose="02020404030301010803" pitchFamily="18" charset="0"/>
              </a:rPr>
              <a:t>ui.R</a:t>
            </a:r>
            <a:r>
              <a:rPr lang="en-US" sz="2300" dirty="0">
                <a:latin typeface="Garamond" panose="02020404030301010803" pitchFamily="18" charset="0"/>
              </a:rPr>
              <a:t>) </a:t>
            </a:r>
          </a:p>
          <a:p>
            <a:pPr marL="990575" lvl="1" indent="-380990" algn="just">
              <a:buFont typeface="Wingdings" panose="05000000000000000000" pitchFamily="2" charset="2"/>
              <a:buChar char="§"/>
            </a:pPr>
            <a:r>
              <a:rPr lang="en-US" sz="2300" dirty="0">
                <a:latin typeface="Garamond" panose="02020404030301010803" pitchFamily="18" charset="0"/>
              </a:rPr>
              <a:t>Server function (</a:t>
            </a:r>
            <a:r>
              <a:rPr lang="en-US" sz="2300" dirty="0" err="1">
                <a:solidFill>
                  <a:srgbClr val="2E75B6"/>
                </a:solidFill>
                <a:latin typeface="Garamond" panose="02020404030301010803" pitchFamily="18" charset="0"/>
              </a:rPr>
              <a:t>server.R</a:t>
            </a:r>
            <a:r>
              <a:rPr lang="en-US" sz="2300" dirty="0">
                <a:latin typeface="Garamond" panose="02020404030301010803" pitchFamily="18" charset="0"/>
              </a:rPr>
              <a:t>), </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shinyApp</a:t>
            </a:r>
            <a:r>
              <a:rPr lang="en-US" sz="2300" dirty="0">
                <a:latin typeface="Garamond" panose="02020404030301010803" pitchFamily="18" charset="0"/>
              </a:rPr>
              <a:t> function (fuses the UI and server components)</a:t>
            </a:r>
          </a:p>
          <a:p>
            <a:pPr marL="380990" indent="-380990" algn="just">
              <a:buFont typeface="Wingdings" panose="05000000000000000000" pitchFamily="2" charset="2"/>
              <a:buChar char="§"/>
            </a:pPr>
            <a:endParaRPr lang="en-US" sz="18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The </a:t>
            </a:r>
            <a:r>
              <a:rPr lang="en-US" sz="2500" b="1" dirty="0">
                <a:solidFill>
                  <a:srgbClr val="2E75B6"/>
                </a:solidFill>
                <a:latin typeface="Garamond" panose="02020404030301010803" pitchFamily="18" charset="0"/>
              </a:rPr>
              <a:t>UI </a:t>
            </a:r>
            <a:r>
              <a:rPr lang="en-US" sz="2500" dirty="0">
                <a:latin typeface="Garamond" panose="02020404030301010803" pitchFamily="18" charset="0"/>
              </a:rPr>
              <a:t>is the frontend that accepts user input values. </a:t>
            </a:r>
          </a:p>
          <a:p>
            <a:pPr marL="380990" indent="-380990" algn="just">
              <a:buFont typeface="Wingdings" panose="05000000000000000000" pitchFamily="2" charset="2"/>
              <a:buChar char="§"/>
            </a:pPr>
            <a:endParaRPr lang="en-US" sz="25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The </a:t>
            </a:r>
            <a:r>
              <a:rPr lang="en-US" sz="2500" b="1" dirty="0">
                <a:solidFill>
                  <a:srgbClr val="2E75B6"/>
                </a:solidFill>
                <a:latin typeface="Garamond" panose="02020404030301010803" pitchFamily="18" charset="0"/>
              </a:rPr>
              <a:t>Server </a:t>
            </a:r>
            <a:r>
              <a:rPr lang="en-US" sz="2500" dirty="0">
                <a:latin typeface="Garamond" panose="02020404030301010803" pitchFamily="18" charset="0"/>
              </a:rPr>
              <a:t>is the backend that process these input values to finally produce output results that are finally displayed on the web page</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grpSp>
        <p:nvGrpSpPr>
          <p:cNvPr id="2" name="Group 1">
            <a:extLst>
              <a:ext uri="{FF2B5EF4-FFF2-40B4-BE49-F238E27FC236}">
                <a16:creationId xmlns:a16="http://schemas.microsoft.com/office/drawing/2014/main" id="{A3FADC0B-453B-9522-2A98-E4144614DCEE}"/>
              </a:ext>
            </a:extLst>
          </p:cNvPr>
          <p:cNvGrpSpPr/>
          <p:nvPr/>
        </p:nvGrpSpPr>
        <p:grpSpPr>
          <a:xfrm>
            <a:off x="5166519" y="1159689"/>
            <a:ext cx="6792118" cy="1610955"/>
            <a:chOff x="658245" y="3299172"/>
            <a:chExt cx="8570627" cy="1199591"/>
          </a:xfrm>
        </p:grpSpPr>
        <p:sp>
          <p:nvSpPr>
            <p:cNvPr id="10" name="Rectangle 9">
              <a:extLst>
                <a:ext uri="{FF2B5EF4-FFF2-40B4-BE49-F238E27FC236}">
                  <a16:creationId xmlns:a16="http://schemas.microsoft.com/office/drawing/2014/main" id="{B93F2EA4-10FE-072F-F9B8-046B57FA75B0}"/>
                </a:ext>
              </a:extLst>
            </p:cNvPr>
            <p:cNvSpPr/>
            <p:nvPr/>
          </p:nvSpPr>
          <p:spPr>
            <a:xfrm>
              <a:off x="3656027" y="3356550"/>
              <a:ext cx="1395167" cy="1121777"/>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Garamond" panose="02020404030301010803" pitchFamily="18" charset="0"/>
                </a:rPr>
                <a:t>UI</a:t>
              </a:r>
            </a:p>
          </p:txBody>
        </p:sp>
        <p:sp>
          <p:nvSpPr>
            <p:cNvPr id="11" name="Rectangle 10">
              <a:extLst>
                <a:ext uri="{FF2B5EF4-FFF2-40B4-BE49-F238E27FC236}">
                  <a16:creationId xmlns:a16="http://schemas.microsoft.com/office/drawing/2014/main" id="{ECA7C099-E4BA-1900-3FE4-67E4B7F864E0}"/>
                </a:ext>
              </a:extLst>
            </p:cNvPr>
            <p:cNvSpPr/>
            <p:nvPr/>
          </p:nvSpPr>
          <p:spPr>
            <a:xfrm>
              <a:off x="6438538" y="3356550"/>
              <a:ext cx="2790334" cy="1121777"/>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latin typeface="Garamond" panose="02020404030301010803" pitchFamily="18" charset="0"/>
                </a:rPr>
                <a:t>Server</a:t>
              </a:r>
            </a:p>
          </p:txBody>
        </p:sp>
        <p:sp>
          <p:nvSpPr>
            <p:cNvPr id="12" name="Arrow: Right 11">
              <a:extLst>
                <a:ext uri="{FF2B5EF4-FFF2-40B4-BE49-F238E27FC236}">
                  <a16:creationId xmlns:a16="http://schemas.microsoft.com/office/drawing/2014/main" id="{2A4C9E4A-4303-ABA4-51A6-1A0224649E2C}"/>
                </a:ext>
              </a:extLst>
            </p:cNvPr>
            <p:cNvSpPr/>
            <p:nvPr/>
          </p:nvSpPr>
          <p:spPr>
            <a:xfrm>
              <a:off x="5090474" y="3572759"/>
              <a:ext cx="1348064" cy="179109"/>
            </a:xfrm>
            <a:prstGeom prst="rightArrow">
              <a:avLst/>
            </a:prstGeom>
            <a:solidFill>
              <a:srgbClr val="2E75B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85F6886F-4519-9C7C-3C49-C5B1E66B1442}"/>
                </a:ext>
              </a:extLst>
            </p:cNvPr>
            <p:cNvSpPr/>
            <p:nvPr/>
          </p:nvSpPr>
          <p:spPr>
            <a:xfrm>
              <a:off x="2268683" y="3478877"/>
              <a:ext cx="1348064" cy="179109"/>
            </a:xfrm>
            <a:prstGeom prst="rightArrow">
              <a:avLst/>
            </a:prstGeom>
            <a:solidFill>
              <a:srgbClr val="2E75B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FD630852-66D6-F491-B9F4-3A886309846F}"/>
                </a:ext>
              </a:extLst>
            </p:cNvPr>
            <p:cNvSpPr/>
            <p:nvPr/>
          </p:nvSpPr>
          <p:spPr>
            <a:xfrm rot="10800000">
              <a:off x="5070834" y="4056092"/>
              <a:ext cx="1348064" cy="179109"/>
            </a:xfrm>
            <a:prstGeom prst="rightArrow">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C3E202EB-F9C1-184F-0DF9-78DBC9C63245}"/>
                </a:ext>
              </a:extLst>
            </p:cNvPr>
            <p:cNvSpPr/>
            <p:nvPr/>
          </p:nvSpPr>
          <p:spPr>
            <a:xfrm rot="10800000">
              <a:off x="2268683" y="4145647"/>
              <a:ext cx="1348064" cy="179109"/>
            </a:xfrm>
            <a:prstGeom prst="rightArrow">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8BCF47-5B82-67C4-99ED-94F2DDAD630E}"/>
                </a:ext>
              </a:extLst>
            </p:cNvPr>
            <p:cNvSpPr txBox="1"/>
            <p:nvPr/>
          </p:nvSpPr>
          <p:spPr>
            <a:xfrm>
              <a:off x="953872" y="3299172"/>
              <a:ext cx="1413607" cy="527125"/>
            </a:xfrm>
            <a:prstGeom prst="rect">
              <a:avLst/>
            </a:prstGeom>
            <a:noFill/>
          </p:spPr>
          <p:txBody>
            <a:bodyPr wrap="square" rtlCol="0">
              <a:spAutoFit/>
            </a:bodyPr>
            <a:lstStyle/>
            <a:p>
              <a:pPr algn="ctr"/>
              <a:r>
                <a:rPr lang="en-US" sz="2000" b="1" dirty="0">
                  <a:latin typeface="Garamond" panose="02020404030301010803" pitchFamily="18" charset="0"/>
                </a:rPr>
                <a:t>Input data</a:t>
              </a:r>
            </a:p>
          </p:txBody>
        </p:sp>
        <p:sp>
          <p:nvSpPr>
            <p:cNvPr id="17" name="TextBox 16">
              <a:extLst>
                <a:ext uri="{FF2B5EF4-FFF2-40B4-BE49-F238E27FC236}">
                  <a16:creationId xmlns:a16="http://schemas.microsoft.com/office/drawing/2014/main" id="{7A119542-0FA3-D4C6-6954-DC8462BAF8BF}"/>
                </a:ext>
              </a:extLst>
            </p:cNvPr>
            <p:cNvSpPr txBox="1"/>
            <p:nvPr/>
          </p:nvSpPr>
          <p:spPr>
            <a:xfrm>
              <a:off x="658245" y="3971639"/>
              <a:ext cx="1833533" cy="527124"/>
            </a:xfrm>
            <a:prstGeom prst="rect">
              <a:avLst/>
            </a:prstGeom>
            <a:noFill/>
          </p:spPr>
          <p:txBody>
            <a:bodyPr wrap="square" rtlCol="0">
              <a:spAutoFit/>
            </a:bodyPr>
            <a:lstStyle/>
            <a:p>
              <a:pPr algn="ctr"/>
              <a:r>
                <a:rPr lang="en-US" sz="2000" b="1" dirty="0">
                  <a:latin typeface="Garamond" panose="02020404030301010803" pitchFamily="18" charset="0"/>
                </a:rPr>
                <a:t>Output result</a:t>
              </a:r>
            </a:p>
          </p:txBody>
        </p:sp>
      </p:grpSp>
    </p:spTree>
    <p:extLst>
      <p:ext uri="{BB962C8B-B14F-4D97-AF65-F5344CB8AC3E}">
        <p14:creationId xmlns:p14="http://schemas.microsoft.com/office/powerpoint/2010/main" val="35715178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641023" y="1037159"/>
            <a:ext cx="11170763" cy="4779422"/>
          </a:xfrm>
        </p:spPr>
        <p:txBody>
          <a:bodyPr>
            <a:noAutofit/>
          </a:bodyPr>
          <a:lstStyle/>
          <a:p>
            <a:pPr marL="380990" indent="-380990" algn="just">
              <a:buFont typeface="Wingdings" panose="05000000000000000000" pitchFamily="2" charset="2"/>
              <a:buChar char="§"/>
            </a:pP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The </a:t>
            </a:r>
            <a:r>
              <a:rPr lang="en-US" sz="2500" b="1" dirty="0">
                <a:solidFill>
                  <a:srgbClr val="2E75B6"/>
                </a:solidFill>
                <a:effectLst/>
                <a:latin typeface="Garamond" panose="02020404030301010803" pitchFamily="18" charset="0"/>
                <a:ea typeface="Times New Roman" panose="02020603050405020304" pitchFamily="18" charset="0"/>
                <a:cs typeface="Arial" panose="020B0604020202020204" pitchFamily="34" charset="0"/>
              </a:rPr>
              <a:t>UI</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component is made up of three parts: a </a:t>
            </a:r>
            <a:r>
              <a:rPr lang="en-US" sz="2500" b="1" dirty="0">
                <a:solidFill>
                  <a:srgbClr val="2E75B6"/>
                </a:solidFill>
                <a:effectLst/>
                <a:latin typeface="Garamond" panose="02020404030301010803" pitchFamily="18" charset="0"/>
                <a:ea typeface="Times New Roman" panose="02020603050405020304" pitchFamily="18" charset="0"/>
                <a:cs typeface="Arial" panose="020B0604020202020204" pitchFamily="34" charset="0"/>
              </a:rPr>
              <a:t>header</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 </a:t>
            </a:r>
            <a:r>
              <a:rPr lang="en-US" sz="2500" b="1" dirty="0">
                <a:solidFill>
                  <a:srgbClr val="2E75B6"/>
                </a:solidFill>
                <a:effectLst/>
                <a:latin typeface="Garamond" panose="02020404030301010803" pitchFamily="18" charset="0"/>
                <a:ea typeface="Times New Roman" panose="02020603050405020304" pitchFamily="18" charset="0"/>
                <a:cs typeface="Arial" panose="020B0604020202020204" pitchFamily="34" charset="0"/>
              </a:rPr>
              <a:t>sidebar</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and a </a:t>
            </a:r>
            <a:r>
              <a:rPr lang="en-US" sz="2500" b="1" dirty="0">
                <a:solidFill>
                  <a:srgbClr val="2E75B6"/>
                </a:solidFill>
                <a:effectLst/>
                <a:latin typeface="Garamond" panose="02020404030301010803" pitchFamily="18" charset="0"/>
                <a:ea typeface="Times New Roman" panose="02020603050405020304" pitchFamily="18" charset="0"/>
                <a:cs typeface="Arial" panose="020B0604020202020204" pitchFamily="34" charset="0"/>
              </a:rPr>
              <a:t>body</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t>
            </a:r>
          </a:p>
          <a:p>
            <a:pPr marL="380990" indent="-380990" algn="just">
              <a:buFont typeface="Wingdings" panose="05000000000000000000" pitchFamily="2" charset="2"/>
              <a:buChar char="§"/>
            </a:pPr>
            <a:endParaRPr lang="en-US" sz="1800" dirty="0">
              <a:solidFill>
                <a:srgbClr val="05192D"/>
              </a:solidFill>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r>
              <a:rPr lang="en-US" sz="2400" b="1" dirty="0">
                <a:latin typeface="Garamond" panose="02020404030301010803" pitchFamily="18" charset="0"/>
              </a:rPr>
              <a:t>Header</a:t>
            </a:r>
            <a:r>
              <a:rPr lang="en-US" sz="2400" dirty="0">
                <a:latin typeface="Garamond" panose="02020404030301010803" pitchFamily="18" charset="0"/>
              </a:rPr>
              <a:t> Displays the dashboard title and other high-level navigation elements. </a:t>
            </a:r>
            <a:r>
              <a:rPr lang="en-US" sz="2400" dirty="0" err="1">
                <a:solidFill>
                  <a:srgbClr val="000000"/>
                </a:solidFill>
                <a:effectLst/>
                <a:highlight>
                  <a:srgbClr val="C0C0C0"/>
                </a:highlight>
                <a:latin typeface="Courier New" panose="02070309020205020404" pitchFamily="49" charset="0"/>
              </a:rPr>
              <a:t>dashboardHeader</a:t>
            </a:r>
            <a:r>
              <a:rPr lang="en-US" sz="2400" b="1" dirty="0">
                <a:solidFill>
                  <a:srgbClr val="000080"/>
                </a:solidFill>
                <a:effectLst/>
                <a:highlight>
                  <a:srgbClr val="C0C0C0"/>
                </a:highlight>
                <a:latin typeface="Courier New" panose="02070309020205020404" pitchFamily="49" charset="0"/>
              </a:rPr>
              <a:t>()</a:t>
            </a:r>
            <a:r>
              <a:rPr lang="en-US" sz="2400" dirty="0">
                <a:solidFill>
                  <a:srgbClr val="000000"/>
                </a:solidFill>
                <a:effectLst/>
                <a:latin typeface="Garamond" panose="02020404030301010803" pitchFamily="18" charset="0"/>
              </a:rPr>
              <a:t>.</a:t>
            </a:r>
            <a:endParaRPr lang="en-US" sz="2400" dirty="0">
              <a:latin typeface="Garamond" panose="02020404030301010803" pitchFamily="18" charset="0"/>
            </a:endParaRPr>
          </a:p>
          <a:p>
            <a:pPr marL="380990" indent="-380990" algn="just">
              <a:buFont typeface="Wingdings" panose="05000000000000000000" pitchFamily="2" charset="2"/>
              <a:buChar char="§"/>
            </a:pPr>
            <a:endParaRPr lang="en-US" sz="1800" b="1" dirty="0">
              <a:effectLst/>
              <a:latin typeface="Garamond" panose="02020404030301010803" pitchFamily="18" charset="0"/>
            </a:endParaRPr>
          </a:p>
          <a:p>
            <a:pPr marL="380990" indent="-380990" algn="just">
              <a:buFont typeface="Wingdings" panose="05000000000000000000" pitchFamily="2" charset="2"/>
              <a:buChar char="§"/>
            </a:pPr>
            <a:r>
              <a:rPr lang="en-US" sz="2400" b="1" dirty="0">
                <a:effectLst/>
                <a:latin typeface="Garamond" panose="02020404030301010803" pitchFamily="18" charset="0"/>
              </a:rPr>
              <a:t>Sidebar: </a:t>
            </a:r>
            <a:r>
              <a:rPr lang="en-US" sz="2400" dirty="0">
                <a:effectLst/>
                <a:latin typeface="Garamond" panose="02020404030301010803" pitchFamily="18" charset="0"/>
              </a:rPr>
              <a:t>Allows for navigation between different parts of the dashboard or serves as a place for input controls (e.g., filters, sliders). </a:t>
            </a:r>
            <a:r>
              <a:rPr lang="en-US" sz="2400" dirty="0" err="1">
                <a:solidFill>
                  <a:srgbClr val="000000"/>
                </a:solidFill>
                <a:effectLst/>
                <a:highlight>
                  <a:srgbClr val="C0C0C0"/>
                </a:highlight>
                <a:latin typeface="Courier New" panose="02070309020205020404" pitchFamily="49" charset="0"/>
              </a:rPr>
              <a:t>dashboardSidebar</a:t>
            </a:r>
            <a:r>
              <a:rPr lang="en-US" sz="2400" b="1" dirty="0">
                <a:solidFill>
                  <a:srgbClr val="000080"/>
                </a:solidFill>
                <a:effectLst/>
                <a:highlight>
                  <a:srgbClr val="C0C0C0"/>
                </a:highlight>
                <a:latin typeface="Courier New" panose="02070309020205020404" pitchFamily="49" charset="0"/>
              </a:rPr>
              <a:t>()</a:t>
            </a:r>
            <a:r>
              <a:rPr lang="en-US" sz="2400" dirty="0">
                <a:solidFill>
                  <a:srgbClr val="000000"/>
                </a:solidFill>
                <a:effectLst/>
                <a:latin typeface="Courier New" panose="02070309020205020404" pitchFamily="49" charset="0"/>
              </a:rPr>
              <a:t>. </a:t>
            </a:r>
          </a:p>
          <a:p>
            <a:pPr marL="380990" indent="-380990" algn="just">
              <a:buFont typeface="Wingdings" panose="05000000000000000000" pitchFamily="2" charset="2"/>
              <a:buChar char="§"/>
            </a:pPr>
            <a:endParaRPr lang="en-US" sz="1800" dirty="0">
              <a:solidFill>
                <a:srgbClr val="000000"/>
              </a:solidFill>
              <a:effectLst/>
              <a:latin typeface="Courier New" panose="02070309020205020404" pitchFamily="49" charset="0"/>
            </a:endParaRPr>
          </a:p>
          <a:p>
            <a:pPr marL="380990" indent="-380990" algn="just">
              <a:buFont typeface="Wingdings" panose="05000000000000000000" pitchFamily="2" charset="2"/>
              <a:buChar char="§"/>
            </a:pPr>
            <a:r>
              <a:rPr lang="en-US" sz="2400" b="1" dirty="0">
                <a:effectLst/>
                <a:latin typeface="Garamond" panose="02020404030301010803" pitchFamily="18" charset="0"/>
              </a:rPr>
              <a:t>Body: </a:t>
            </a:r>
            <a:r>
              <a:rPr lang="en-US" sz="2400" dirty="0">
                <a:effectLst/>
                <a:latin typeface="Garamond" panose="02020404030301010803" pitchFamily="18" charset="0"/>
              </a:rPr>
              <a:t>The main area where data visualizations, tables, and other content are displayed. </a:t>
            </a:r>
            <a:r>
              <a:rPr lang="en-US" sz="2400" dirty="0" err="1">
                <a:solidFill>
                  <a:srgbClr val="000000"/>
                </a:solidFill>
                <a:effectLst/>
                <a:highlight>
                  <a:srgbClr val="C0C0C0"/>
                </a:highlight>
                <a:latin typeface="Courier New" panose="02070309020205020404" pitchFamily="49" charset="0"/>
              </a:rPr>
              <a:t>dashboardBody</a:t>
            </a:r>
            <a:r>
              <a:rPr lang="en-US" sz="2400" b="1" dirty="0">
                <a:solidFill>
                  <a:srgbClr val="000080"/>
                </a:solidFill>
                <a:effectLst/>
                <a:highlight>
                  <a:srgbClr val="C0C0C0"/>
                </a:highlight>
                <a:latin typeface="Courier New" panose="02070309020205020404" pitchFamily="49" charset="0"/>
              </a:rPr>
              <a:t>()</a:t>
            </a:r>
            <a:r>
              <a:rPr lang="en-US" sz="2400" dirty="0">
                <a:solidFill>
                  <a:srgbClr val="000000"/>
                </a:solidFill>
                <a:effectLst/>
                <a:latin typeface="Courier New" panose="02070309020205020404" pitchFamily="49" charset="0"/>
              </a:rPr>
              <a:t>. </a:t>
            </a:r>
          </a:p>
          <a:p>
            <a:pPr marL="990575" lvl="1" indent="-380990" algn="just">
              <a:buFont typeface="Wingdings" panose="05000000000000000000" pitchFamily="2" charset="2"/>
              <a:buChar char="§"/>
            </a:pPr>
            <a:r>
              <a:rPr lang="en-US" dirty="0">
                <a:solidFill>
                  <a:srgbClr val="000000"/>
                </a:solidFill>
                <a:effectLst/>
                <a:latin typeface="Garamond" panose="02020404030301010803" pitchFamily="18" charset="0"/>
              </a:rPr>
              <a:t>Boxes and Value</a:t>
            </a:r>
            <a:r>
              <a:rPr lang="en-US" b="1" dirty="0">
                <a:solidFill>
                  <a:srgbClr val="000080"/>
                </a:solidFill>
                <a:effectLst/>
                <a:latin typeface="Garamond" panose="02020404030301010803" pitchFamily="18" charset="0"/>
              </a:rPr>
              <a:t>:</a:t>
            </a:r>
            <a:r>
              <a:rPr lang="en-US" dirty="0">
                <a:solidFill>
                  <a:srgbClr val="000000"/>
                </a:solidFill>
                <a:effectLst/>
                <a:latin typeface="Garamond" panose="02020404030301010803" pitchFamily="18" charset="0"/>
              </a:rPr>
              <a:t> </a:t>
            </a:r>
            <a:r>
              <a:rPr lang="en-US" b="1" dirty="0">
                <a:solidFill>
                  <a:srgbClr val="000000"/>
                </a:solidFill>
                <a:effectLst/>
                <a:latin typeface="Garamond" panose="02020404030301010803" pitchFamily="18" charset="0"/>
              </a:rPr>
              <a:t>Boxes </a:t>
            </a:r>
            <a:r>
              <a:rPr lang="en-US" dirty="0">
                <a:solidFill>
                  <a:srgbClr val="000000"/>
                </a:solidFill>
                <a:effectLst/>
                <a:latin typeface="Garamond" panose="02020404030301010803" pitchFamily="18" charset="0"/>
              </a:rPr>
              <a:t>are used to display content such as plots, summaries, or tables. </a:t>
            </a:r>
            <a:r>
              <a:rPr lang="en-US" b="1" dirty="0">
                <a:solidFill>
                  <a:srgbClr val="000000"/>
                </a:solidFill>
                <a:effectLst/>
                <a:latin typeface="Garamond" panose="02020404030301010803" pitchFamily="18" charset="0"/>
              </a:rPr>
              <a:t>Value Boxes</a:t>
            </a:r>
            <a:r>
              <a:rPr lang="en-US" dirty="0">
                <a:solidFill>
                  <a:srgbClr val="000000"/>
                </a:solidFill>
                <a:effectLst/>
                <a:latin typeface="Garamond" panose="02020404030301010803" pitchFamily="18" charset="0"/>
              </a:rPr>
              <a:t> highlight important metrics like total comments or sentiment scores.</a:t>
            </a:r>
            <a:endParaRPr lang="en-US" dirty="0">
              <a:effectLst/>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3756525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641023" y="848623"/>
            <a:ext cx="11170763" cy="4779422"/>
          </a:xfrm>
        </p:spPr>
        <p:txBody>
          <a:bodyPr>
            <a:noAutofit/>
          </a:bodyPr>
          <a:lstStyle/>
          <a:p>
            <a:pPr marL="0" indent="0" algn="just">
              <a:buNone/>
            </a:pPr>
            <a:r>
              <a:rPr lang="en-US" sz="2500" b="1"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Steps:</a:t>
            </a:r>
          </a:p>
          <a:p>
            <a:pPr marL="380990" indent="-380990" algn="just">
              <a:buFont typeface="Wingdings" panose="05000000000000000000" pitchFamily="2" charset="2"/>
              <a:buChar char="§"/>
            </a:pPr>
            <a:r>
              <a:rPr lang="en-US" sz="2500" dirty="0">
                <a:solidFill>
                  <a:srgbClr val="05192D"/>
                </a:solidFill>
                <a:latin typeface="Garamond" panose="02020404030301010803" pitchFamily="18" charset="0"/>
                <a:ea typeface="Times New Roman" panose="02020603050405020304" pitchFamily="18" charset="0"/>
                <a:cs typeface="Arial" panose="020B0604020202020204" pitchFamily="34" charset="0"/>
              </a:rPr>
              <a:t>Data preparation</a:t>
            </a:r>
            <a:endPar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endParaRPr lang="en-US" sz="105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Set up </a:t>
            </a:r>
            <a:r>
              <a:rPr lang="en-US" sz="2500" b="1" dirty="0">
                <a:solidFill>
                  <a:srgbClr val="0E1D32"/>
                </a:solidFill>
                <a:effectLst/>
                <a:latin typeface="Garamond" panose="02020404030301010803" pitchFamily="18" charset="0"/>
                <a:ea typeface="Times New Roman" panose="02020603050405020304" pitchFamily="18" charset="0"/>
                <a:cs typeface="Arial" panose="020B0604020202020204" pitchFamily="34" charset="0"/>
              </a:rPr>
              <a:t>UI Layout </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with </a:t>
            </a:r>
            <a:r>
              <a:rPr lang="en-US" sz="2500" dirty="0" err="1">
                <a:highlight>
                  <a:srgbClr val="C0C0C0"/>
                </a:highlight>
                <a:latin typeface="Courier New" panose="02070309020205020404" pitchFamily="49" charset="0"/>
                <a:cs typeface="Courier New" panose="02070309020205020404" pitchFamily="49" charset="0"/>
              </a:rPr>
              <a:t>dashboardPage</a:t>
            </a:r>
            <a:r>
              <a:rPr lang="en-US" sz="2500" dirty="0">
                <a:highlight>
                  <a:srgbClr val="C0C0C0"/>
                </a:highlight>
                <a:latin typeface="Courier New" panose="02070309020205020404" pitchFamily="49" charset="0"/>
                <a:cs typeface="Courier New" panose="02070309020205020404" pitchFamily="49" charset="0"/>
              </a:rPr>
              <a:t>()</a:t>
            </a:r>
            <a:endPar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endParaRPr>
          </a:p>
          <a:p>
            <a:pPr marL="990575" lvl="1" indent="-380990" algn="just">
              <a:buFont typeface="Wingdings" panose="05000000000000000000" pitchFamily="2" charset="2"/>
              <a:buChar char="§"/>
            </a:pP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Use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dashboardHeader</a:t>
            </a:r>
            <a:r>
              <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000" dirty="0">
                <a:solidFill>
                  <a:srgbClr val="05192D"/>
                </a:solidFill>
                <a:effectLst/>
                <a:latin typeface="Garamond" panose="02020404030301010803" pitchFamily="18" charset="0"/>
                <a:ea typeface="Times New Roman" panose="02020603050405020304" pitchFamily="18" charset="0"/>
                <a:cs typeface="Courier New" panose="02070309020205020404" pitchFamily="49" charset="0"/>
              </a:rPr>
              <a:t>,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dashboardSidebar</a:t>
            </a:r>
            <a:r>
              <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000" dirty="0">
                <a:solidFill>
                  <a:srgbClr val="05192D"/>
                </a:solidFill>
                <a:effectLst/>
                <a:latin typeface="Garamond" panose="02020404030301010803" pitchFamily="18" charset="0"/>
                <a:ea typeface="Times New Roman" panose="02020603050405020304" pitchFamily="18" charset="0"/>
                <a:cs typeface="Courier New" panose="02070309020205020404" pitchFamily="49" charset="0"/>
              </a:rPr>
              <a:t> , and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dashboardBody</a:t>
            </a:r>
            <a:r>
              <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to define and add elements (such as title, text input, check box, sliders, etc.) to the header, sidebar and body of the web app.</a:t>
            </a:r>
          </a:p>
          <a:p>
            <a:pPr marL="990575" lvl="1" indent="-380990" algn="just">
              <a:buFont typeface="Wingdings" panose="05000000000000000000" pitchFamily="2" charset="2"/>
              <a:buChar char="§"/>
            </a:pP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To improve code readability,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dashboardPage</a:t>
            </a:r>
            <a:r>
              <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object is conventionally stored as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ui</a:t>
            </a:r>
            <a:endPar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endParaRPr>
          </a:p>
          <a:p>
            <a:pPr marL="380990" indent="-380990" algn="just">
              <a:buFont typeface="Wingdings" panose="05000000000000000000" pitchFamily="2" charset="2"/>
              <a:buChar char="§"/>
            </a:pPr>
            <a:endParaRPr lang="en-US" sz="1600" dirty="0">
              <a:solidFill>
                <a:srgbClr val="05192D"/>
              </a:solidFill>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r>
              <a:rPr lang="en-US" sz="2500" dirty="0">
                <a:solidFill>
                  <a:srgbClr val="05192D"/>
                </a:solidFill>
                <a:latin typeface="Garamond" panose="02020404030301010803" pitchFamily="18" charset="0"/>
                <a:ea typeface="Times New Roman" panose="02020603050405020304" pitchFamily="18" charset="0"/>
                <a:cs typeface="Arial" panose="020B0604020202020204" pitchFamily="34" charset="0"/>
              </a:rPr>
              <a:t>Set up a user-defined </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function object called</a:t>
            </a:r>
            <a:r>
              <a:rPr lang="en-US" sz="2500" dirty="0">
                <a:solidFill>
                  <a:srgbClr val="05192D"/>
                </a:solidFill>
                <a:latin typeface="Garamond" panose="02020404030301010803" pitchFamily="18" charset="0"/>
                <a:ea typeface="Times New Roman" panose="02020603050405020304" pitchFamily="18" charset="0"/>
                <a:cs typeface="Arial" panose="020B0604020202020204" pitchFamily="34" charset="0"/>
              </a:rPr>
              <a:t> </a:t>
            </a:r>
            <a:r>
              <a:rPr lang="en-US" sz="25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server</a:t>
            </a:r>
          </a:p>
          <a:p>
            <a:pPr marL="990575" lvl="1" indent="-380990" algn="just">
              <a:buFont typeface="Wingdings" panose="05000000000000000000" pitchFamily="2" charset="2"/>
              <a:buChar char="§"/>
            </a:pP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This can include output-specific arguments to render outputs (such as text, charts) called in the UI.</a:t>
            </a:r>
          </a:p>
          <a:p>
            <a:pPr marL="380990" indent="-380990" algn="just">
              <a:buFont typeface="Wingdings" panose="05000000000000000000" pitchFamily="2" charset="2"/>
              <a:buChar char="§"/>
            </a:pPr>
            <a:endParaRPr lang="en-US" sz="2000" dirty="0">
              <a:solidFill>
                <a:srgbClr val="05192D"/>
              </a:solidFill>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r>
              <a:rPr lang="en-US" sz="2500" dirty="0">
                <a:solidFill>
                  <a:srgbClr val="05192D"/>
                </a:solidFill>
                <a:latin typeface="Garamond" panose="02020404030301010803" pitchFamily="18" charset="0"/>
                <a:ea typeface="Times New Roman" panose="02020603050405020304" pitchFamily="18" charset="0"/>
                <a:cs typeface="Arial" panose="020B0604020202020204" pitchFamily="34" charset="0"/>
              </a:rPr>
              <a:t>G</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lu </a:t>
            </a:r>
            <a:r>
              <a:rPr lang="en-US" sz="25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ui</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and </a:t>
            </a:r>
            <a:r>
              <a:rPr lang="en-US" sz="25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server</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with </a:t>
            </a:r>
            <a:r>
              <a:rPr lang="en-US" sz="25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shinyApp</a:t>
            </a:r>
            <a:r>
              <a:rPr lang="en-US" sz="25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and renders the app. </a:t>
            </a:r>
          </a:p>
          <a:p>
            <a:pPr marL="609585" lvl="1" indent="0" algn="just">
              <a:buNone/>
            </a:pPr>
            <a:endParaRPr lang="en-US" sz="14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6852693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612743" y="947218"/>
            <a:ext cx="11170763" cy="4779422"/>
          </a:xfrm>
        </p:spPr>
        <p:txBody>
          <a:bodyPr>
            <a:noAutofit/>
          </a:bodyPr>
          <a:lstStyle/>
          <a:p>
            <a:pPr marL="0" indent="0" algn="just">
              <a:buNone/>
            </a:pPr>
            <a:r>
              <a:rPr lang="en-US" sz="2800" b="1" dirty="0" err="1">
                <a:solidFill>
                  <a:srgbClr val="008000"/>
                </a:solidFill>
                <a:effectLst/>
                <a:latin typeface="Courier New" panose="02070309020205020404" pitchFamily="49" charset="0"/>
              </a:rPr>
              <a:t>app.R</a:t>
            </a:r>
            <a:r>
              <a:rPr lang="en-US" sz="2800" b="1" dirty="0">
                <a:solidFill>
                  <a:srgbClr val="008000"/>
                </a:solidFill>
                <a:effectLst/>
                <a:latin typeface="Courier New" panose="02070309020205020404" pitchFamily="49" charset="0"/>
              </a:rPr>
              <a:t> </a:t>
            </a:r>
            <a:r>
              <a:rPr lang="en-US" sz="2500" b="1"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Code snippet:</a:t>
            </a:r>
          </a:p>
          <a:p>
            <a:pPr marL="152396" indent="0">
              <a:buNone/>
            </a:pPr>
            <a:r>
              <a:rPr lang="en-US" sz="1800" dirty="0">
                <a:solidFill>
                  <a:srgbClr val="8000FF"/>
                </a:solidFill>
                <a:effectLst/>
                <a:latin typeface="Courier New" panose="02070309020205020404" pitchFamily="49" charset="0"/>
              </a:rPr>
              <a:t>library</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shiny</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dirty="0">
                <a:solidFill>
                  <a:srgbClr val="8000FF"/>
                </a:solidFill>
                <a:effectLst/>
                <a:latin typeface="Courier New" panose="02070309020205020404" pitchFamily="49" charset="0"/>
              </a:rPr>
              <a:t>library</a:t>
            </a:r>
            <a:r>
              <a:rPr lang="en-US" sz="1800" b="1" dirty="0">
                <a:solidFill>
                  <a:srgbClr val="000080"/>
                </a:solidFill>
                <a:effectLst/>
                <a:latin typeface="Courier New" panose="02070309020205020404" pitchFamily="49" charset="0"/>
              </a:rPr>
              <a:t>(</a:t>
            </a:r>
            <a:r>
              <a:rPr lang="en-US" sz="1800" dirty="0" err="1">
                <a:solidFill>
                  <a:srgbClr val="000000"/>
                </a:solidFill>
                <a:effectLst/>
                <a:latin typeface="Courier New" panose="02070309020205020404" pitchFamily="49" charset="0"/>
              </a:rPr>
              <a:t>shinydashboard</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endParaRPr lang="en-US" sz="1800" dirty="0">
              <a:solidFill>
                <a:srgbClr val="000000"/>
              </a:solidFill>
              <a:effectLst/>
              <a:latin typeface="Courier New" panose="02070309020205020404" pitchFamily="49" charset="0"/>
            </a:endParaRPr>
          </a:p>
          <a:p>
            <a:pPr marL="152396" indent="0">
              <a:buNone/>
            </a:pPr>
            <a:r>
              <a:rPr lang="en-US" sz="1800" dirty="0">
                <a:solidFill>
                  <a:srgbClr val="008000"/>
                </a:solidFill>
                <a:effectLst/>
                <a:latin typeface="Courier New" panose="02070309020205020404" pitchFamily="49" charset="0"/>
              </a:rPr>
              <a:t>## </a:t>
            </a:r>
            <a:r>
              <a:rPr lang="en-US" sz="1800" dirty="0" err="1">
                <a:solidFill>
                  <a:srgbClr val="008000"/>
                </a:solidFill>
                <a:effectLst/>
                <a:latin typeface="Courier New" panose="02070309020205020404" pitchFamily="49" charset="0"/>
              </a:rPr>
              <a:t>ui.R</a:t>
            </a:r>
            <a:r>
              <a:rPr lang="en-US" sz="1800" dirty="0">
                <a:solidFill>
                  <a:srgbClr val="008000"/>
                </a:solidFill>
                <a:effectLst/>
                <a:latin typeface="Courier New" panose="02070309020205020404" pitchFamily="49" charset="0"/>
              </a:rPr>
              <a:t> ##</a:t>
            </a:r>
            <a:r>
              <a:rPr lang="en-US" sz="1800" dirty="0">
                <a:solidFill>
                  <a:srgbClr val="000000"/>
                </a:solidFill>
                <a:effectLst/>
                <a:latin typeface="Courier New" panose="02070309020205020404" pitchFamily="49" charset="0"/>
              </a:rPr>
              <a:t> </a:t>
            </a:r>
          </a:p>
          <a:p>
            <a:pPr marL="152396" indent="0">
              <a:buNone/>
            </a:pPr>
            <a:r>
              <a:rPr lang="en-US" sz="1800" dirty="0" err="1">
                <a:solidFill>
                  <a:srgbClr val="000000"/>
                </a:solidFill>
                <a:effectLst/>
                <a:latin typeface="Courier New" panose="02070309020205020404" pitchFamily="49" charset="0"/>
              </a:rPr>
              <a:t>ui</a:t>
            </a:r>
            <a:r>
              <a:rPr lang="en-US" sz="1800" dirty="0">
                <a:solidFill>
                  <a:srgbClr val="000000"/>
                </a:solidFill>
                <a:effectLst/>
                <a:latin typeface="Courier New" panose="02070309020205020404" pitchFamily="49" charset="0"/>
              </a:rPr>
              <a:t> </a:t>
            </a:r>
            <a:r>
              <a:rPr lang="en-US" sz="1800" b="1" dirty="0">
                <a:solidFill>
                  <a:srgbClr val="000080"/>
                </a:solidFill>
                <a:effectLst/>
                <a:latin typeface="Courier New" panose="02070309020205020404" pitchFamily="49" charset="0"/>
              </a:rPr>
              <a:t>&lt;-</a:t>
            </a:r>
            <a:r>
              <a:rPr lang="en-US" sz="1800" dirty="0">
                <a:solidFill>
                  <a:srgbClr val="000000"/>
                </a:solidFill>
                <a:effectLst/>
                <a:latin typeface="Courier New" panose="02070309020205020404" pitchFamily="49" charset="0"/>
              </a:rPr>
              <a:t> </a:t>
            </a:r>
            <a:r>
              <a:rPr lang="en-US" sz="1800" dirty="0" err="1">
                <a:solidFill>
                  <a:srgbClr val="000000"/>
                </a:solidFill>
                <a:effectLst/>
                <a:latin typeface="Courier New" panose="02070309020205020404" pitchFamily="49" charset="0"/>
              </a:rPr>
              <a:t>dashboardPage</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dirty="0">
                <a:solidFill>
                  <a:srgbClr val="000000"/>
                </a:solidFill>
                <a:latin typeface="Courier New" panose="02070309020205020404" pitchFamily="49" charset="0"/>
              </a:rPr>
              <a:t>		</a:t>
            </a:r>
            <a:r>
              <a:rPr lang="en-US" sz="1800" dirty="0" err="1">
                <a:solidFill>
                  <a:srgbClr val="000000"/>
                </a:solidFill>
                <a:effectLst/>
                <a:latin typeface="Courier New" panose="02070309020205020404" pitchFamily="49" charset="0"/>
              </a:rPr>
              <a:t>dashboardHeader</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dirty="0">
                <a:solidFill>
                  <a:srgbClr val="000000"/>
                </a:solidFill>
                <a:effectLst/>
                <a:latin typeface="Courier New" panose="02070309020205020404" pitchFamily="49" charset="0"/>
              </a:rPr>
              <a:t>		</a:t>
            </a:r>
            <a:r>
              <a:rPr lang="en-US" sz="1800" dirty="0" err="1">
                <a:solidFill>
                  <a:srgbClr val="000000"/>
                </a:solidFill>
                <a:effectLst/>
                <a:latin typeface="Courier New" panose="02070309020205020404" pitchFamily="49" charset="0"/>
              </a:rPr>
              <a:t>dashboardSidebar</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dirty="0">
                <a:solidFill>
                  <a:srgbClr val="000000"/>
                </a:solidFill>
                <a:effectLst/>
                <a:latin typeface="Courier New" panose="02070309020205020404" pitchFamily="49" charset="0"/>
              </a:rPr>
              <a:t>		</a:t>
            </a:r>
            <a:r>
              <a:rPr lang="en-US" sz="1800" dirty="0" err="1">
                <a:solidFill>
                  <a:srgbClr val="000000"/>
                </a:solidFill>
                <a:effectLst/>
                <a:latin typeface="Courier New" panose="02070309020205020404" pitchFamily="49" charset="0"/>
              </a:rPr>
              <a:t>dashboardBody</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b="1" dirty="0">
                <a:solidFill>
                  <a:srgbClr val="000000"/>
                </a:solidFill>
                <a:latin typeface="Courier New" panose="02070309020205020404" pitchFamily="49" charset="0"/>
              </a:rPr>
              <a:t>	</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endParaRPr lang="en-US" sz="1800" dirty="0">
              <a:solidFill>
                <a:srgbClr val="008000"/>
              </a:solidFill>
              <a:effectLst/>
              <a:latin typeface="Courier New" panose="02070309020205020404" pitchFamily="49" charset="0"/>
            </a:endParaRPr>
          </a:p>
          <a:p>
            <a:pPr marL="152396" indent="0">
              <a:buNone/>
            </a:pPr>
            <a:r>
              <a:rPr lang="en-US" sz="1800" dirty="0">
                <a:solidFill>
                  <a:srgbClr val="008000"/>
                </a:solidFill>
                <a:effectLst/>
                <a:latin typeface="Courier New" panose="02070309020205020404" pitchFamily="49" charset="0"/>
              </a:rPr>
              <a:t>## </a:t>
            </a:r>
            <a:r>
              <a:rPr lang="en-US" sz="1800" dirty="0" err="1">
                <a:solidFill>
                  <a:srgbClr val="008000"/>
                </a:solidFill>
                <a:effectLst/>
                <a:latin typeface="Courier New" panose="02070309020205020404" pitchFamily="49" charset="0"/>
              </a:rPr>
              <a:t>server.R</a:t>
            </a:r>
            <a:r>
              <a:rPr lang="en-US" sz="1800" dirty="0">
                <a:solidFill>
                  <a:srgbClr val="008000"/>
                </a:solidFill>
                <a:effectLst/>
                <a:latin typeface="Courier New" panose="02070309020205020404" pitchFamily="49" charset="0"/>
              </a:rPr>
              <a:t> ##</a:t>
            </a:r>
            <a:r>
              <a:rPr lang="en-US" sz="1800" dirty="0">
                <a:solidFill>
                  <a:srgbClr val="000000"/>
                </a:solidFill>
                <a:effectLst/>
                <a:latin typeface="Courier New" panose="02070309020205020404" pitchFamily="49" charset="0"/>
              </a:rPr>
              <a:t> </a:t>
            </a:r>
            <a:endParaRPr lang="en-US" sz="1800" dirty="0">
              <a:solidFill>
                <a:srgbClr val="000000"/>
              </a:solidFill>
              <a:latin typeface="Courier New" panose="02070309020205020404" pitchFamily="49" charset="0"/>
            </a:endParaRPr>
          </a:p>
          <a:p>
            <a:pPr marL="152396" indent="0">
              <a:buNone/>
            </a:pPr>
            <a:r>
              <a:rPr lang="en-US" sz="1800" dirty="0">
                <a:solidFill>
                  <a:srgbClr val="000000"/>
                </a:solidFill>
                <a:effectLst/>
                <a:latin typeface="Courier New" panose="02070309020205020404" pitchFamily="49" charset="0"/>
              </a:rPr>
              <a:t>server </a:t>
            </a:r>
            <a:r>
              <a:rPr lang="en-US" sz="1800" b="1" dirty="0">
                <a:solidFill>
                  <a:srgbClr val="000080"/>
                </a:solidFill>
                <a:effectLst/>
                <a:latin typeface="Courier New" panose="02070309020205020404" pitchFamily="49" charset="0"/>
              </a:rPr>
              <a:t>&lt;-</a:t>
            </a:r>
            <a:r>
              <a:rPr lang="en-US" sz="1800" dirty="0">
                <a:solidFill>
                  <a:srgbClr val="000000"/>
                </a:solidFill>
                <a:effectLst/>
                <a:latin typeface="Courier New" panose="02070309020205020404" pitchFamily="49" charset="0"/>
              </a:rPr>
              <a:t> </a:t>
            </a:r>
            <a:r>
              <a:rPr lang="en-US" sz="1800" b="1" dirty="0">
                <a:solidFill>
                  <a:srgbClr val="0000FF"/>
                </a:solidFill>
                <a:effectLst/>
                <a:latin typeface="Courier New" panose="02070309020205020404" pitchFamily="49" charset="0"/>
              </a:rPr>
              <a:t>function</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input, output</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endParaRPr lang="en-US" sz="1800" dirty="0">
              <a:solidFill>
                <a:srgbClr val="000000"/>
              </a:solidFill>
              <a:latin typeface="Courier New" panose="02070309020205020404" pitchFamily="49" charset="0"/>
            </a:endParaRPr>
          </a:p>
          <a:p>
            <a:pPr marL="152396" indent="0">
              <a:buNone/>
            </a:pPr>
            <a:r>
              <a:rPr lang="en-US" sz="1800" dirty="0" err="1">
                <a:solidFill>
                  <a:srgbClr val="000000"/>
                </a:solidFill>
                <a:effectLst/>
                <a:latin typeface="Courier New" panose="02070309020205020404" pitchFamily="49" charset="0"/>
              </a:rPr>
              <a:t>shinyApp</a:t>
            </a:r>
            <a:r>
              <a:rPr lang="en-US" sz="1800" b="1" dirty="0">
                <a:solidFill>
                  <a:srgbClr val="000080"/>
                </a:solidFill>
                <a:effectLst/>
                <a:latin typeface="Courier New" panose="02070309020205020404" pitchFamily="49" charset="0"/>
              </a:rPr>
              <a:t>(</a:t>
            </a:r>
            <a:r>
              <a:rPr lang="en-US" sz="1800" dirty="0" err="1">
                <a:solidFill>
                  <a:srgbClr val="000000"/>
                </a:solidFill>
                <a:effectLst/>
                <a:latin typeface="Courier New" panose="02070309020205020404" pitchFamily="49" charset="0"/>
              </a:rPr>
              <a:t>ui</a:t>
            </a:r>
            <a:r>
              <a:rPr lang="en-US" sz="1800" dirty="0">
                <a:solidFill>
                  <a:srgbClr val="000000"/>
                </a:solidFill>
                <a:effectLst/>
                <a:latin typeface="Courier New" panose="02070309020205020404" pitchFamily="49" charset="0"/>
              </a:rPr>
              <a:t>, server</a:t>
            </a:r>
            <a:r>
              <a:rPr lang="en-US" sz="1800" b="1" dirty="0">
                <a:solidFill>
                  <a:srgbClr val="000080"/>
                </a:solidFill>
                <a:effectLst/>
                <a:latin typeface="Courier New" panose="02070309020205020404" pitchFamily="49" charset="0"/>
              </a:rPr>
              <a:t>)</a:t>
            </a:r>
            <a:endParaRPr lang="en-US" sz="1600" dirty="0">
              <a:effectLst/>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234756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PRACTICE</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ctr">
              <a:buNone/>
            </a:pPr>
            <a:r>
              <a:rPr lang="en-US" sz="2533" b="1" dirty="0">
                <a:latin typeface="Garamond" panose="02020404030301010803" pitchFamily="18" charset="0"/>
              </a:rPr>
              <a:t>Objective: </a:t>
            </a:r>
            <a:r>
              <a:rPr lang="en-US" sz="2533" dirty="0">
                <a:latin typeface="Garamond" panose="02020404030301010803" pitchFamily="18" charset="0"/>
              </a:rPr>
              <a:t>Scrape posts and comments related to AI from Reddit, analyze the sentiment of the content, and visualize the results on a dashboard.</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pic>
        <p:nvPicPr>
          <p:cNvPr id="10" name="Picture 9">
            <a:extLst>
              <a:ext uri="{FF2B5EF4-FFF2-40B4-BE49-F238E27FC236}">
                <a16:creationId xmlns:a16="http://schemas.microsoft.com/office/drawing/2014/main" id="{1682309F-6461-71B2-BD72-B9B7363E02C7}"/>
              </a:ext>
            </a:extLst>
          </p:cNvPr>
          <p:cNvPicPr>
            <a:picLocks noChangeAspect="1"/>
          </p:cNvPicPr>
          <p:nvPr/>
        </p:nvPicPr>
        <p:blipFill rotWithShape="1">
          <a:blip r:embed="rId6"/>
          <a:srcRect l="4456" t="15298" r="1804" b="4238"/>
          <a:stretch/>
        </p:blipFill>
        <p:spPr>
          <a:xfrm>
            <a:off x="1472319" y="2237228"/>
            <a:ext cx="8604239" cy="3579353"/>
          </a:xfrm>
          <a:prstGeom prst="rect">
            <a:avLst/>
          </a:prstGeom>
        </p:spPr>
      </p:pic>
    </p:spTree>
    <p:extLst>
      <p:ext uri="{BB962C8B-B14F-4D97-AF65-F5344CB8AC3E}">
        <p14:creationId xmlns:p14="http://schemas.microsoft.com/office/powerpoint/2010/main" val="38256554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994BDD-004F-4BEC-A9F8-61D38B4BB123}"/>
              </a:ext>
            </a:extLst>
          </p:cNvPr>
          <p:cNvSpPr>
            <a:spLocks noGrp="1"/>
          </p:cNvSpPr>
          <p:nvPr>
            <p:ph type="title"/>
          </p:nvPr>
        </p:nvSpPr>
        <p:spPr/>
        <p:txBody>
          <a:bodyPr/>
          <a:lstStyle/>
          <a:p>
            <a:endParaRPr lang="en-US"/>
          </a:p>
        </p:txBody>
      </p:sp>
      <p:sp>
        <p:nvSpPr>
          <p:cNvPr id="6" name="Rectangle 5">
            <a:extLst>
              <a:ext uri="{FF2B5EF4-FFF2-40B4-BE49-F238E27FC236}">
                <a16:creationId xmlns:a16="http://schemas.microsoft.com/office/drawing/2014/main" id="{7EC9A549-62CD-481C-8A78-CC749DEDC667}"/>
              </a:ext>
            </a:extLst>
          </p:cNvPr>
          <p:cNvSpPr/>
          <p:nvPr/>
        </p:nvSpPr>
        <p:spPr>
          <a:xfrm>
            <a:off x="0" y="0"/>
            <a:ext cx="12192000" cy="62232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Shape&#10;&#10;Description automatically generated">
            <a:extLst>
              <a:ext uri="{FF2B5EF4-FFF2-40B4-BE49-F238E27FC236}">
                <a16:creationId xmlns:a16="http://schemas.microsoft.com/office/drawing/2014/main" id="{6F7A59A2-6ECB-4CFF-8F8D-33A326F4B6A3}"/>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924353" y="852467"/>
            <a:ext cx="6343293" cy="4492418"/>
          </a:xfrm>
        </p:spPr>
      </p:pic>
    </p:spTree>
    <p:custDataLst>
      <p:tags r:id="rId1"/>
    </p:custDataLst>
    <p:extLst>
      <p:ext uri="{BB962C8B-B14F-4D97-AF65-F5344CB8AC3E}">
        <p14:creationId xmlns:p14="http://schemas.microsoft.com/office/powerpoint/2010/main" val="816502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1" name="Title 2">
            <a:extLst>
              <a:ext uri="{FF2B5EF4-FFF2-40B4-BE49-F238E27FC236}">
                <a16:creationId xmlns:a16="http://schemas.microsoft.com/office/drawing/2014/main" id="{0241D7F9-F230-C682-F3DB-83EA3071228C}"/>
              </a:ext>
            </a:extLst>
          </p:cNvPr>
          <p:cNvSpPr>
            <a:spLocks noGrp="1"/>
          </p:cNvSpPr>
          <p:nvPr>
            <p:ph type="title"/>
          </p:nvPr>
        </p:nvSpPr>
        <p:spPr>
          <a:xfrm>
            <a:off x="715723" y="341505"/>
            <a:ext cx="10515600" cy="768731"/>
          </a:xfrm>
        </p:spPr>
        <p:txBody>
          <a:bodyPr/>
          <a:lstStyle/>
          <a:p>
            <a:r>
              <a:rPr lang="en-US" sz="3600" b="1" i="0" u="none" strike="noStrike" cap="none" dirty="0">
                <a:cs typeface="Garamond"/>
                <a:sym typeface="Garamond"/>
              </a:rPr>
              <a:t>CONTENTS</a:t>
            </a:r>
            <a:endParaRPr lang="en-US" b="1" dirty="0"/>
          </a:p>
        </p:txBody>
      </p:sp>
      <p:grpSp>
        <p:nvGrpSpPr>
          <p:cNvPr id="12" name="Group 11">
            <a:extLst>
              <a:ext uri="{FF2B5EF4-FFF2-40B4-BE49-F238E27FC236}">
                <a16:creationId xmlns:a16="http://schemas.microsoft.com/office/drawing/2014/main" id="{EA8F3F29-AEF2-7F77-53E4-719B64E2E6A8}"/>
              </a:ext>
            </a:extLst>
          </p:cNvPr>
          <p:cNvGrpSpPr/>
          <p:nvPr/>
        </p:nvGrpSpPr>
        <p:grpSpPr>
          <a:xfrm>
            <a:off x="809919" y="1478888"/>
            <a:ext cx="2514896" cy="3243938"/>
            <a:chOff x="838199" y="2242458"/>
            <a:chExt cx="2691543" cy="3634085"/>
          </a:xfrm>
        </p:grpSpPr>
        <p:sp>
          <p:nvSpPr>
            <p:cNvPr id="13" name="Rectangle 12">
              <a:extLst>
                <a:ext uri="{FF2B5EF4-FFF2-40B4-BE49-F238E27FC236}">
                  <a16:creationId xmlns:a16="http://schemas.microsoft.com/office/drawing/2014/main" id="{377A8DA5-AD10-488B-7A90-1CC65002ECEA}"/>
                </a:ext>
              </a:extLst>
            </p:cNvPr>
            <p:cNvSpPr/>
            <p:nvPr/>
          </p:nvSpPr>
          <p:spPr>
            <a:xfrm>
              <a:off x="838200" y="2242458"/>
              <a:ext cx="2515071" cy="36340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11D598BB-90D0-01B3-F87B-31CD65A18EE2}"/>
                </a:ext>
              </a:extLst>
            </p:cNvPr>
            <p:cNvSpPr txBox="1"/>
            <p:nvPr/>
          </p:nvSpPr>
          <p:spPr>
            <a:xfrm>
              <a:off x="838199" y="3627279"/>
              <a:ext cx="2691543" cy="372520"/>
            </a:xfrm>
            <a:prstGeom prst="rect">
              <a:avLst/>
            </a:prstGeom>
            <a:noFill/>
          </p:spPr>
          <p:txBody>
            <a:bodyPr wrap="square">
              <a:spAutoFit/>
            </a:bodyPr>
            <a:lstStyle/>
            <a:p>
              <a:pPr marL="228600" marR="0">
                <a:lnSpc>
                  <a:spcPct val="107000"/>
                </a:lnSpc>
                <a:spcBef>
                  <a:spcPts val="0"/>
                </a:spcBef>
                <a:spcAft>
                  <a:spcPts val="800"/>
                </a:spcAft>
              </a:pPr>
              <a:r>
                <a:rPr lang="en-GB" sz="1600" dirty="0">
                  <a:effectLst/>
                  <a:latin typeface="Verdana" panose="020B0604030504040204" pitchFamily="34" charset="0"/>
                  <a:ea typeface="Verdana" panose="020B0604030504040204" pitchFamily="34" charset="0"/>
                  <a:cs typeface="Times New Roman" panose="02020603050405020304" pitchFamily="18" charset="0"/>
                </a:rPr>
                <a:t>Learning outcomes</a:t>
              </a:r>
              <a:endParaRPr lang="en-US" sz="1600" dirty="0">
                <a:effectLst/>
                <a:latin typeface="Verdana" panose="020B0604030504040204" pitchFamily="34" charset="0"/>
                <a:ea typeface="Verdana" panose="020B0604030504040204" pitchFamily="34" charset="0"/>
                <a:cs typeface="Times New Roman" panose="02020603050405020304" pitchFamily="18" charset="0"/>
              </a:endParaRPr>
            </a:p>
          </p:txBody>
        </p:sp>
        <p:grpSp>
          <p:nvGrpSpPr>
            <p:cNvPr id="15" name="Group 14">
              <a:extLst>
                <a:ext uri="{FF2B5EF4-FFF2-40B4-BE49-F238E27FC236}">
                  <a16:creationId xmlns:a16="http://schemas.microsoft.com/office/drawing/2014/main" id="{8B01EBE2-151F-9D46-B936-C476ACA58B3B}"/>
                </a:ext>
              </a:extLst>
            </p:cNvPr>
            <p:cNvGrpSpPr/>
            <p:nvPr/>
          </p:nvGrpSpPr>
          <p:grpSpPr>
            <a:xfrm>
              <a:off x="1523579" y="2346732"/>
              <a:ext cx="1066318" cy="1078792"/>
              <a:chOff x="1009891" y="1540747"/>
              <a:chExt cx="1066318" cy="1078792"/>
            </a:xfrm>
          </p:grpSpPr>
          <p:sp>
            <p:nvSpPr>
              <p:cNvPr id="16" name="TextBox 15">
                <a:extLst>
                  <a:ext uri="{FF2B5EF4-FFF2-40B4-BE49-F238E27FC236}">
                    <a16:creationId xmlns:a16="http://schemas.microsoft.com/office/drawing/2014/main" id="{D84F2219-7693-3D3C-EDA7-2815B439FA88}"/>
                  </a:ext>
                </a:extLst>
              </p:cNvPr>
              <p:cNvSpPr txBox="1"/>
              <p:nvPr/>
            </p:nvSpPr>
            <p:spPr>
              <a:xfrm>
                <a:off x="1009891" y="1540747"/>
                <a:ext cx="1066318" cy="923330"/>
              </a:xfrm>
              <a:prstGeom prst="rect">
                <a:avLst/>
              </a:prstGeom>
              <a:noFill/>
            </p:spPr>
            <p:txBody>
              <a:bodyPr wrap="none" rtlCol="0">
                <a:spAutoFit/>
              </a:bodyPr>
              <a:lstStyle/>
              <a:p>
                <a:r>
                  <a:rPr lang="en-US" sz="5400" dirty="0">
                    <a:solidFill>
                      <a:schemeClr val="bg1">
                        <a:lumMod val="50000"/>
                      </a:schemeClr>
                    </a:solidFill>
                    <a:latin typeface="Verdana" panose="020B0604030504040204" pitchFamily="34" charset="0"/>
                    <a:ea typeface="Verdana" panose="020B0604030504040204" pitchFamily="34" charset="0"/>
                  </a:rPr>
                  <a:t>01</a:t>
                </a:r>
              </a:p>
            </p:txBody>
          </p:sp>
          <p:cxnSp>
            <p:nvCxnSpPr>
              <p:cNvPr id="17" name="Straight Connector 16">
                <a:extLst>
                  <a:ext uri="{FF2B5EF4-FFF2-40B4-BE49-F238E27FC236}">
                    <a16:creationId xmlns:a16="http://schemas.microsoft.com/office/drawing/2014/main" id="{2AD372B2-CF5D-179C-183F-D67D806A3CB1}"/>
                  </a:ext>
                </a:extLst>
              </p:cNvPr>
              <p:cNvCxnSpPr>
                <a:cxnSpLocks/>
              </p:cNvCxnSpPr>
              <p:nvPr/>
            </p:nvCxnSpPr>
            <p:spPr>
              <a:xfrm>
                <a:off x="1110561" y="2619539"/>
                <a:ext cx="965648"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8" name="Group 17">
            <a:extLst>
              <a:ext uri="{FF2B5EF4-FFF2-40B4-BE49-F238E27FC236}">
                <a16:creationId xmlns:a16="http://schemas.microsoft.com/office/drawing/2014/main" id="{352D9F16-386C-8BD6-75A4-E66E8C497C15}"/>
              </a:ext>
            </a:extLst>
          </p:cNvPr>
          <p:cNvGrpSpPr/>
          <p:nvPr/>
        </p:nvGrpSpPr>
        <p:grpSpPr>
          <a:xfrm>
            <a:off x="3253990" y="1478887"/>
            <a:ext cx="2737844" cy="3243940"/>
            <a:chOff x="3505043" y="2242458"/>
            <a:chExt cx="2515071" cy="3243940"/>
          </a:xfrm>
        </p:grpSpPr>
        <p:sp>
          <p:nvSpPr>
            <p:cNvPr id="19" name="Rectangle 18">
              <a:extLst>
                <a:ext uri="{FF2B5EF4-FFF2-40B4-BE49-F238E27FC236}">
                  <a16:creationId xmlns:a16="http://schemas.microsoft.com/office/drawing/2014/main" id="{EAF8F6C2-5DCE-81C1-F7E0-B50A75FAACE1}"/>
                </a:ext>
              </a:extLst>
            </p:cNvPr>
            <p:cNvSpPr/>
            <p:nvPr/>
          </p:nvSpPr>
          <p:spPr>
            <a:xfrm>
              <a:off x="3505043" y="2242458"/>
              <a:ext cx="2515071" cy="324394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AB0B5101-4EE3-1E78-1BFA-C7988087EB74}"/>
                </a:ext>
              </a:extLst>
            </p:cNvPr>
            <p:cNvSpPr txBox="1"/>
            <p:nvPr/>
          </p:nvSpPr>
          <p:spPr>
            <a:xfrm>
              <a:off x="3612906" y="3627279"/>
              <a:ext cx="2364407" cy="658835"/>
            </a:xfrm>
            <a:prstGeom prst="rect">
              <a:avLst/>
            </a:prstGeom>
            <a:noFill/>
          </p:spPr>
          <p:txBody>
            <a:bodyPr wrap="square">
              <a:spAutoFit/>
            </a:bodyPr>
            <a:lstStyle/>
            <a:p>
              <a:pPr marL="228600" marR="0" algn="ctr">
                <a:lnSpc>
                  <a:spcPct val="107000"/>
                </a:lnSpc>
                <a:spcBef>
                  <a:spcPts val="0"/>
                </a:spcBef>
                <a:spcAft>
                  <a:spcPts val="800"/>
                </a:spcAft>
              </a:pPr>
              <a:r>
                <a:rPr lang="en-US" dirty="0">
                  <a:solidFill>
                    <a:schemeClr val="bg1"/>
                  </a:solidFill>
                  <a:latin typeface="Verdana" panose="020B0604030504040204" pitchFamily="34" charset="0"/>
                  <a:ea typeface="Verdana" panose="020B0604030504040204" pitchFamily="34" charset="0"/>
                  <a:cs typeface="Times New Roman" panose="02020603050405020304" pitchFamily="18" charset="0"/>
                </a:rPr>
                <a:t>Web Scraping Overview</a:t>
              </a:r>
            </a:p>
          </p:txBody>
        </p:sp>
        <p:grpSp>
          <p:nvGrpSpPr>
            <p:cNvPr id="21" name="Group 20">
              <a:extLst>
                <a:ext uri="{FF2B5EF4-FFF2-40B4-BE49-F238E27FC236}">
                  <a16:creationId xmlns:a16="http://schemas.microsoft.com/office/drawing/2014/main" id="{D3D56FF9-E3B8-EF17-2951-966D4BC18BC7}"/>
                </a:ext>
              </a:extLst>
            </p:cNvPr>
            <p:cNvGrpSpPr/>
            <p:nvPr/>
          </p:nvGrpSpPr>
          <p:grpSpPr>
            <a:xfrm>
              <a:off x="4190421" y="2346732"/>
              <a:ext cx="1066318" cy="1064953"/>
              <a:chOff x="1009891" y="3122554"/>
              <a:chExt cx="1066318" cy="1064953"/>
            </a:xfrm>
          </p:grpSpPr>
          <p:sp>
            <p:nvSpPr>
              <p:cNvPr id="22" name="TextBox 21">
                <a:extLst>
                  <a:ext uri="{FF2B5EF4-FFF2-40B4-BE49-F238E27FC236}">
                    <a16:creationId xmlns:a16="http://schemas.microsoft.com/office/drawing/2014/main" id="{0EA3F608-0A98-B017-8DF8-83913ABA8915}"/>
                  </a:ext>
                </a:extLst>
              </p:cNvPr>
              <p:cNvSpPr txBox="1"/>
              <p:nvPr/>
            </p:nvSpPr>
            <p:spPr>
              <a:xfrm>
                <a:off x="1009891" y="3122554"/>
                <a:ext cx="1066318" cy="923330"/>
              </a:xfrm>
              <a:prstGeom prst="rect">
                <a:avLst/>
              </a:prstGeom>
              <a:noFill/>
            </p:spPr>
            <p:txBody>
              <a:bodyPr wrap="none" rtlCol="0">
                <a:spAutoFit/>
              </a:bodyPr>
              <a:lstStyle/>
              <a:p>
                <a:r>
                  <a:rPr lang="en-US" sz="5400" dirty="0">
                    <a:solidFill>
                      <a:schemeClr val="bg1">
                        <a:lumMod val="95000"/>
                      </a:schemeClr>
                    </a:solidFill>
                    <a:latin typeface="Verdana" panose="020B0604030504040204" pitchFamily="34" charset="0"/>
                    <a:ea typeface="Verdana" panose="020B0604030504040204" pitchFamily="34" charset="0"/>
                  </a:rPr>
                  <a:t>02</a:t>
                </a:r>
              </a:p>
            </p:txBody>
          </p:sp>
          <p:cxnSp>
            <p:nvCxnSpPr>
              <p:cNvPr id="23" name="Straight Connector 22">
                <a:extLst>
                  <a:ext uri="{FF2B5EF4-FFF2-40B4-BE49-F238E27FC236}">
                    <a16:creationId xmlns:a16="http://schemas.microsoft.com/office/drawing/2014/main" id="{5F7A2E06-50EC-43B7-5563-27D295C63D8A}"/>
                  </a:ext>
                </a:extLst>
              </p:cNvPr>
              <p:cNvCxnSpPr>
                <a:cxnSpLocks/>
              </p:cNvCxnSpPr>
              <p:nvPr/>
            </p:nvCxnSpPr>
            <p:spPr>
              <a:xfrm>
                <a:off x="1009891" y="4187507"/>
                <a:ext cx="96564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24" name="Group 23">
            <a:extLst>
              <a:ext uri="{FF2B5EF4-FFF2-40B4-BE49-F238E27FC236}">
                <a16:creationId xmlns:a16="http://schemas.microsoft.com/office/drawing/2014/main" id="{0FA257BB-8F46-49FC-0663-A08C2D86B46F}"/>
              </a:ext>
            </a:extLst>
          </p:cNvPr>
          <p:cNvGrpSpPr/>
          <p:nvPr/>
        </p:nvGrpSpPr>
        <p:grpSpPr>
          <a:xfrm>
            <a:off x="6040311" y="1478886"/>
            <a:ext cx="2694251" cy="3243940"/>
            <a:chOff x="6068592" y="2242457"/>
            <a:chExt cx="2694251" cy="3243940"/>
          </a:xfrm>
        </p:grpSpPr>
        <p:sp>
          <p:nvSpPr>
            <p:cNvPr id="25" name="Rectangle 24">
              <a:extLst>
                <a:ext uri="{FF2B5EF4-FFF2-40B4-BE49-F238E27FC236}">
                  <a16:creationId xmlns:a16="http://schemas.microsoft.com/office/drawing/2014/main" id="{18C88BDE-F2C3-B46A-E90C-1A8C02E6E0B4}"/>
                </a:ext>
              </a:extLst>
            </p:cNvPr>
            <p:cNvSpPr/>
            <p:nvPr/>
          </p:nvSpPr>
          <p:spPr>
            <a:xfrm>
              <a:off x="6171886" y="2242457"/>
              <a:ext cx="2515071" cy="32439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5EAA7205-886B-E196-7760-299CF67DA585}"/>
                </a:ext>
              </a:extLst>
            </p:cNvPr>
            <p:cNvSpPr txBox="1"/>
            <p:nvPr/>
          </p:nvSpPr>
          <p:spPr>
            <a:xfrm>
              <a:off x="6068592" y="3627279"/>
              <a:ext cx="2694251" cy="955198"/>
            </a:xfrm>
            <a:prstGeom prst="rect">
              <a:avLst/>
            </a:prstGeom>
            <a:noFill/>
          </p:spPr>
          <p:txBody>
            <a:bodyPr wrap="square">
              <a:spAutoFit/>
            </a:bodyPr>
            <a:lstStyle/>
            <a:p>
              <a:pPr marL="228600" marR="0" algn="ctr">
                <a:lnSpc>
                  <a:spcPct val="107000"/>
                </a:lnSpc>
                <a:spcBef>
                  <a:spcPts val="0"/>
                </a:spcBef>
                <a:spcAft>
                  <a:spcPts val="800"/>
                </a:spcAft>
              </a:pPr>
              <a:r>
                <a:rPr lang="en-US" dirty="0">
                  <a:latin typeface="Verdana" panose="020B0604030504040204" pitchFamily="34" charset="0"/>
                  <a:ea typeface="Verdana" panose="020B0604030504040204" pitchFamily="34" charset="0"/>
                  <a:cs typeface="Times New Roman" panose="02020603050405020304" pitchFamily="18" charset="0"/>
                </a:rPr>
                <a:t>Text Mining and Sentiment Analysis Basics</a:t>
              </a:r>
            </a:p>
          </p:txBody>
        </p:sp>
        <p:grpSp>
          <p:nvGrpSpPr>
            <p:cNvPr id="27" name="Group 26">
              <a:extLst>
                <a:ext uri="{FF2B5EF4-FFF2-40B4-BE49-F238E27FC236}">
                  <a16:creationId xmlns:a16="http://schemas.microsoft.com/office/drawing/2014/main" id="{51075F03-495F-E479-C100-B46F00ACC8B4}"/>
                </a:ext>
              </a:extLst>
            </p:cNvPr>
            <p:cNvGrpSpPr/>
            <p:nvPr/>
          </p:nvGrpSpPr>
          <p:grpSpPr>
            <a:xfrm>
              <a:off x="6852604" y="2346732"/>
              <a:ext cx="1066318" cy="1064953"/>
              <a:chOff x="1009891" y="4704361"/>
              <a:chExt cx="1066318" cy="1064953"/>
            </a:xfrm>
          </p:grpSpPr>
          <p:sp>
            <p:nvSpPr>
              <p:cNvPr id="28" name="TextBox 27">
                <a:extLst>
                  <a:ext uri="{FF2B5EF4-FFF2-40B4-BE49-F238E27FC236}">
                    <a16:creationId xmlns:a16="http://schemas.microsoft.com/office/drawing/2014/main" id="{66EE0A18-A152-4C1F-A73B-2421CE81F146}"/>
                  </a:ext>
                </a:extLst>
              </p:cNvPr>
              <p:cNvSpPr txBox="1"/>
              <p:nvPr/>
            </p:nvSpPr>
            <p:spPr>
              <a:xfrm>
                <a:off x="1009891" y="4704361"/>
                <a:ext cx="1066318" cy="923330"/>
              </a:xfrm>
              <a:prstGeom prst="rect">
                <a:avLst/>
              </a:prstGeom>
              <a:noFill/>
            </p:spPr>
            <p:txBody>
              <a:bodyPr wrap="none" rtlCol="0">
                <a:spAutoFit/>
              </a:bodyPr>
              <a:lstStyle/>
              <a:p>
                <a:r>
                  <a:rPr lang="en-US" sz="5400" dirty="0">
                    <a:solidFill>
                      <a:schemeClr val="bg1">
                        <a:lumMod val="50000"/>
                      </a:schemeClr>
                    </a:solidFill>
                    <a:latin typeface="Verdana" panose="020B0604030504040204" pitchFamily="34" charset="0"/>
                    <a:ea typeface="Verdana" panose="020B0604030504040204" pitchFamily="34" charset="0"/>
                  </a:rPr>
                  <a:t>03</a:t>
                </a:r>
              </a:p>
            </p:txBody>
          </p:sp>
          <p:cxnSp>
            <p:nvCxnSpPr>
              <p:cNvPr id="29" name="Straight Connector 28">
                <a:extLst>
                  <a:ext uri="{FF2B5EF4-FFF2-40B4-BE49-F238E27FC236}">
                    <a16:creationId xmlns:a16="http://schemas.microsoft.com/office/drawing/2014/main" id="{BC8EAB1F-DE79-45D3-63EC-324381A1DD73}"/>
                  </a:ext>
                </a:extLst>
              </p:cNvPr>
              <p:cNvCxnSpPr>
                <a:cxnSpLocks/>
              </p:cNvCxnSpPr>
              <p:nvPr/>
            </p:nvCxnSpPr>
            <p:spPr>
              <a:xfrm>
                <a:off x="1110561" y="5769314"/>
                <a:ext cx="965648"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0" name="Group 29">
            <a:extLst>
              <a:ext uri="{FF2B5EF4-FFF2-40B4-BE49-F238E27FC236}">
                <a16:creationId xmlns:a16="http://schemas.microsoft.com/office/drawing/2014/main" id="{55BE2BC4-A1B3-67F9-60E5-DE326BC6E788}"/>
              </a:ext>
            </a:extLst>
          </p:cNvPr>
          <p:cNvGrpSpPr/>
          <p:nvPr/>
        </p:nvGrpSpPr>
        <p:grpSpPr>
          <a:xfrm>
            <a:off x="8704139" y="1478885"/>
            <a:ext cx="2621380" cy="3243940"/>
            <a:chOff x="8732420" y="2242456"/>
            <a:chExt cx="2621380" cy="3243940"/>
          </a:xfrm>
        </p:grpSpPr>
        <p:sp>
          <p:nvSpPr>
            <p:cNvPr id="31" name="Rectangle 30">
              <a:extLst>
                <a:ext uri="{FF2B5EF4-FFF2-40B4-BE49-F238E27FC236}">
                  <a16:creationId xmlns:a16="http://schemas.microsoft.com/office/drawing/2014/main" id="{196E24A5-2B6C-E3E7-0C91-8437B9F9B15A}"/>
                </a:ext>
              </a:extLst>
            </p:cNvPr>
            <p:cNvSpPr/>
            <p:nvPr/>
          </p:nvSpPr>
          <p:spPr>
            <a:xfrm>
              <a:off x="8838729" y="2242456"/>
              <a:ext cx="2515071" cy="324394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C188562E-9B6D-8F9D-6E14-87E4F23EE95D}"/>
                </a:ext>
              </a:extLst>
            </p:cNvPr>
            <p:cNvSpPr txBox="1"/>
            <p:nvPr/>
          </p:nvSpPr>
          <p:spPr>
            <a:xfrm>
              <a:off x="8732420" y="3627279"/>
              <a:ext cx="2621379" cy="627479"/>
            </a:xfrm>
            <a:prstGeom prst="rect">
              <a:avLst/>
            </a:prstGeom>
            <a:noFill/>
          </p:spPr>
          <p:txBody>
            <a:bodyPr wrap="square">
              <a:spAutoFit/>
            </a:bodyPr>
            <a:lstStyle/>
            <a:p>
              <a:pPr marL="228600" marR="0" algn="ctr">
                <a:lnSpc>
                  <a:spcPct val="107000"/>
                </a:lnSpc>
                <a:spcBef>
                  <a:spcPts val="0"/>
                </a:spcBef>
                <a:spcAft>
                  <a:spcPts val="800"/>
                </a:spcAft>
              </a:pPr>
              <a:r>
                <a:rPr lang="en-US" sz="1700" dirty="0">
                  <a:solidFill>
                    <a:schemeClr val="bg1">
                      <a:lumMod val="95000"/>
                    </a:schemeClr>
                  </a:solidFill>
                  <a:effectLst/>
                  <a:latin typeface="Verdana" panose="020B0604030504040204" pitchFamily="34" charset="0"/>
                  <a:ea typeface="Verdana" panose="020B0604030504040204" pitchFamily="34" charset="0"/>
                  <a:cs typeface="Times New Roman" panose="02020603050405020304" pitchFamily="18" charset="0"/>
                </a:rPr>
                <a:t>Building Dashboards in R</a:t>
              </a:r>
            </a:p>
          </p:txBody>
        </p:sp>
        <p:grpSp>
          <p:nvGrpSpPr>
            <p:cNvPr id="33" name="Group 32">
              <a:extLst>
                <a:ext uri="{FF2B5EF4-FFF2-40B4-BE49-F238E27FC236}">
                  <a16:creationId xmlns:a16="http://schemas.microsoft.com/office/drawing/2014/main" id="{8B0BD267-6604-5EE3-BCCA-954280872138}"/>
                </a:ext>
              </a:extLst>
            </p:cNvPr>
            <p:cNvGrpSpPr/>
            <p:nvPr/>
          </p:nvGrpSpPr>
          <p:grpSpPr>
            <a:xfrm>
              <a:off x="9524107" y="2346732"/>
              <a:ext cx="1066318" cy="949507"/>
              <a:chOff x="1009891" y="4704361"/>
              <a:chExt cx="1066318" cy="949507"/>
            </a:xfrm>
          </p:grpSpPr>
          <p:sp>
            <p:nvSpPr>
              <p:cNvPr id="34" name="TextBox 33">
                <a:extLst>
                  <a:ext uri="{FF2B5EF4-FFF2-40B4-BE49-F238E27FC236}">
                    <a16:creationId xmlns:a16="http://schemas.microsoft.com/office/drawing/2014/main" id="{0DB46168-4DAA-3665-B385-59D9E6BE6A23}"/>
                  </a:ext>
                </a:extLst>
              </p:cNvPr>
              <p:cNvSpPr txBox="1"/>
              <p:nvPr/>
            </p:nvSpPr>
            <p:spPr>
              <a:xfrm>
                <a:off x="1009891" y="4704361"/>
                <a:ext cx="1066318" cy="923330"/>
              </a:xfrm>
              <a:prstGeom prst="rect">
                <a:avLst/>
              </a:prstGeom>
              <a:noFill/>
            </p:spPr>
            <p:txBody>
              <a:bodyPr wrap="none" rtlCol="0">
                <a:spAutoFit/>
              </a:bodyPr>
              <a:lstStyle/>
              <a:p>
                <a:r>
                  <a:rPr lang="en-US" sz="5400" dirty="0">
                    <a:solidFill>
                      <a:schemeClr val="bg1">
                        <a:lumMod val="95000"/>
                      </a:schemeClr>
                    </a:solidFill>
                    <a:latin typeface="Verdana" panose="020B0604030504040204" pitchFamily="34" charset="0"/>
                    <a:ea typeface="Verdana" panose="020B0604030504040204" pitchFamily="34" charset="0"/>
                  </a:rPr>
                  <a:t>04</a:t>
                </a:r>
              </a:p>
            </p:txBody>
          </p:sp>
          <p:cxnSp>
            <p:nvCxnSpPr>
              <p:cNvPr id="35" name="Straight Connector 34">
                <a:extLst>
                  <a:ext uri="{FF2B5EF4-FFF2-40B4-BE49-F238E27FC236}">
                    <a16:creationId xmlns:a16="http://schemas.microsoft.com/office/drawing/2014/main" id="{9830F818-7B92-54C5-CDD2-9B3A59C97AA1}"/>
                  </a:ext>
                </a:extLst>
              </p:cNvPr>
              <p:cNvCxnSpPr>
                <a:cxnSpLocks/>
              </p:cNvCxnSpPr>
              <p:nvPr/>
            </p:nvCxnSpPr>
            <p:spPr>
              <a:xfrm>
                <a:off x="1072461" y="5653868"/>
                <a:ext cx="96564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38" name="Group 37">
            <a:extLst>
              <a:ext uri="{FF2B5EF4-FFF2-40B4-BE49-F238E27FC236}">
                <a16:creationId xmlns:a16="http://schemas.microsoft.com/office/drawing/2014/main" id="{C7FCAA6B-25F9-F1E0-5E06-DEC94F583EF1}"/>
              </a:ext>
            </a:extLst>
          </p:cNvPr>
          <p:cNvGrpSpPr/>
          <p:nvPr/>
        </p:nvGrpSpPr>
        <p:grpSpPr>
          <a:xfrm>
            <a:off x="0" y="6067101"/>
            <a:ext cx="12192000" cy="790899"/>
            <a:chOff x="-133" y="6094010"/>
            <a:chExt cx="12192000" cy="790899"/>
          </a:xfrm>
        </p:grpSpPr>
        <p:sp>
          <p:nvSpPr>
            <p:cNvPr id="9" name="Rectangle 8">
              <a:extLst>
                <a:ext uri="{FF2B5EF4-FFF2-40B4-BE49-F238E27FC236}">
                  <a16:creationId xmlns:a16="http://schemas.microsoft.com/office/drawing/2014/main" id="{A7CD2BBC-4266-58C3-4A33-5ECC9847B7AD}"/>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ICSS Calabar 2024 logo">
              <a:extLst>
                <a:ext uri="{FF2B5EF4-FFF2-40B4-BE49-F238E27FC236}">
                  <a16:creationId xmlns:a16="http://schemas.microsoft.com/office/drawing/2014/main" id="{478968C0-03CA-0828-1903-31FA7227A21D}"/>
                </a:ext>
              </a:extLst>
            </p:cNvPr>
            <p:cNvPicPr>
              <a:picLocks noChangeAspect="1"/>
            </p:cNvPicPr>
            <p:nvPr/>
          </p:nvPicPr>
          <p:blipFill>
            <a:blip r:embed="rId3"/>
            <a:stretch>
              <a:fillRect/>
            </a:stretch>
          </p:blipFill>
          <p:spPr>
            <a:xfrm>
              <a:off x="0" y="6094010"/>
              <a:ext cx="1833534" cy="765724"/>
            </a:xfrm>
            <a:prstGeom prst="rect">
              <a:avLst/>
            </a:prstGeom>
          </p:spPr>
        </p:pic>
        <p:pic>
          <p:nvPicPr>
            <p:cNvPr id="4" name="Picture 3" descr="SICSS Calabar 2024 Organizers">
              <a:extLst>
                <a:ext uri="{FF2B5EF4-FFF2-40B4-BE49-F238E27FC236}">
                  <a16:creationId xmlns:a16="http://schemas.microsoft.com/office/drawing/2014/main" id="{F75B161D-D4AA-23E6-39F4-7CE57539E4B7}"/>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6" name="Picture 5">
              <a:extLst>
                <a:ext uri="{FF2B5EF4-FFF2-40B4-BE49-F238E27FC236}">
                  <a16:creationId xmlns:a16="http://schemas.microsoft.com/office/drawing/2014/main" id="{9B807A15-8E27-2979-9821-F78D04441C65}"/>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952893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1000"/>
                                        <p:tgtEl>
                                          <p:spTgt spid="24"/>
                                        </p:tgtEl>
                                      </p:cBhvr>
                                    </p:animEffect>
                                    <p:anim calcmode="lin" valueType="num">
                                      <p:cBhvr>
                                        <p:cTn id="20" dur="1000" fill="hold"/>
                                        <p:tgtEl>
                                          <p:spTgt spid="24"/>
                                        </p:tgtEl>
                                        <p:attrNameLst>
                                          <p:attrName>ppt_x</p:attrName>
                                        </p:attrNameLst>
                                      </p:cBhvr>
                                      <p:tavLst>
                                        <p:tav tm="0">
                                          <p:val>
                                            <p:strVal val="#ppt_x"/>
                                          </p:val>
                                        </p:tav>
                                        <p:tav tm="100000">
                                          <p:val>
                                            <p:strVal val="#ppt_x"/>
                                          </p:val>
                                        </p:tav>
                                      </p:tavLst>
                                    </p:anim>
                                    <p:anim calcmode="lin" valueType="num">
                                      <p:cBhvr>
                                        <p:cTn id="21" dur="1000" fill="hold"/>
                                        <p:tgtEl>
                                          <p:spTgt spid="24"/>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1000"/>
                                        <p:tgtEl>
                                          <p:spTgt spid="30"/>
                                        </p:tgtEl>
                                      </p:cBhvr>
                                    </p:animEffect>
                                    <p:anim calcmode="lin" valueType="num">
                                      <p:cBhvr>
                                        <p:cTn id="26" dur="1000" fill="hold"/>
                                        <p:tgtEl>
                                          <p:spTgt spid="30"/>
                                        </p:tgtEl>
                                        <p:attrNameLst>
                                          <p:attrName>ppt_x</p:attrName>
                                        </p:attrNameLst>
                                      </p:cBhvr>
                                      <p:tavLst>
                                        <p:tav tm="0">
                                          <p:val>
                                            <p:strVal val="#ppt_x"/>
                                          </p:val>
                                        </p:tav>
                                        <p:tav tm="100000">
                                          <p:val>
                                            <p:strVal val="#ppt_x"/>
                                          </p:val>
                                        </p:tav>
                                      </p:tavLst>
                                    </p:anim>
                                    <p:anim calcmode="lin" valueType="num">
                                      <p:cBhvr>
                                        <p:cTn id="27"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LEARNING OUTCOMES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just">
              <a:buNone/>
            </a:pPr>
            <a:r>
              <a:rPr lang="en-US" sz="2700" dirty="0">
                <a:latin typeface="Garamond" panose="02020404030301010803" pitchFamily="18" charset="0"/>
              </a:rPr>
              <a:t>At the end of this session, participants should be able to:</a:t>
            </a:r>
          </a:p>
          <a:p>
            <a:pPr marL="380990" indent="-380990" algn="just">
              <a:buFont typeface="Wingdings" panose="05000000000000000000" pitchFamily="2" charset="2"/>
              <a:buChar char="§"/>
            </a:pPr>
            <a:endParaRPr lang="en-US" sz="2700" dirty="0">
              <a:latin typeface="Garamond" panose="02020404030301010803" pitchFamily="18" charset="0"/>
            </a:endParaRPr>
          </a:p>
          <a:p>
            <a:pPr marL="380990" indent="-380990" algn="just">
              <a:buFont typeface="Wingdings" panose="05000000000000000000" pitchFamily="2" charset="2"/>
              <a:buChar char="§"/>
            </a:pPr>
            <a:r>
              <a:rPr lang="en-US" sz="2700" dirty="0">
                <a:latin typeface="Garamond" panose="02020404030301010803" pitchFamily="18" charset="0"/>
              </a:rPr>
              <a:t>Understand the concept of web scrapping;</a:t>
            </a:r>
          </a:p>
          <a:p>
            <a:pPr marL="0" indent="0" algn="just">
              <a:buNone/>
            </a:pPr>
            <a:endParaRPr lang="en-US" sz="2700" dirty="0">
              <a:latin typeface="Garamond" panose="02020404030301010803" pitchFamily="18" charset="0"/>
            </a:endParaRPr>
          </a:p>
          <a:p>
            <a:pPr marL="380990" indent="-380990" algn="just">
              <a:buFont typeface="Wingdings" panose="05000000000000000000" pitchFamily="2" charset="2"/>
              <a:buChar char="§"/>
            </a:pPr>
            <a:r>
              <a:rPr lang="en-US" sz="2700" dirty="0">
                <a:latin typeface="Garamond" panose="02020404030301010803" pitchFamily="18" charset="0"/>
              </a:rPr>
              <a:t>Perform and visualize sentiment analysis on text data; and</a:t>
            </a:r>
          </a:p>
          <a:p>
            <a:pPr marL="380990" indent="-380990" algn="just">
              <a:buFont typeface="Wingdings" panose="05000000000000000000" pitchFamily="2" charset="2"/>
              <a:buChar char="§"/>
            </a:pPr>
            <a:endParaRPr lang="en-US" sz="2700" dirty="0">
              <a:latin typeface="Garamond" panose="02020404030301010803" pitchFamily="18" charset="0"/>
            </a:endParaRPr>
          </a:p>
          <a:p>
            <a:pPr marL="380990" indent="-380990" algn="just">
              <a:buFont typeface="Wingdings" panose="05000000000000000000" pitchFamily="2" charset="2"/>
              <a:buChar char="§"/>
            </a:pPr>
            <a:r>
              <a:rPr lang="en-US" sz="2700" dirty="0">
                <a:latin typeface="Garamond" panose="02020404030301010803" pitchFamily="18" charset="0"/>
              </a:rPr>
              <a:t>Build dashboard with R</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848495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just">
              <a:buNone/>
            </a:pPr>
            <a:r>
              <a:rPr lang="en-US" sz="2533" b="1" dirty="0">
                <a:latin typeface="Garamond" panose="02020404030301010803" pitchFamily="18" charset="0"/>
              </a:rPr>
              <a:t>What is web scraping? </a:t>
            </a:r>
          </a:p>
          <a:p>
            <a:pPr marL="0" indent="0" algn="just">
              <a:buNone/>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Web scraping is the automated process of extracting data from web pages.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It is a very useful tool which enable the collection of large amounts of information efficiently and convert it into a structured format like CSV, Excel, or databases.</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To scrape webpages, we will need to understand a little bit about HTML (</a:t>
            </a:r>
            <a:r>
              <a:rPr lang="en-US" sz="2533" dirty="0" err="1">
                <a:latin typeface="Garamond" panose="02020404030301010803" pitchFamily="18" charset="0"/>
              </a:rPr>
              <a:t>HyperText</a:t>
            </a:r>
            <a:r>
              <a:rPr lang="en-US" sz="2533" dirty="0">
                <a:latin typeface="Garamond" panose="02020404030301010803" pitchFamily="18" charset="0"/>
              </a:rPr>
              <a:t> Markup Language), the language that describes web pages.</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891803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67476"/>
            <a:ext cx="10265664" cy="4779422"/>
          </a:xfrm>
        </p:spPr>
        <p:txBody>
          <a:bodyPr>
            <a:noAutofit/>
          </a:bodyPr>
          <a:lstStyle/>
          <a:p>
            <a:pPr marL="0" indent="0" algn="just">
              <a:buNone/>
            </a:pPr>
            <a:endParaRPr lang="en-US" sz="2500" b="1" dirty="0">
              <a:latin typeface="Garamond" panose="02020404030301010803" pitchFamily="18" charset="0"/>
            </a:endParaRPr>
          </a:p>
          <a:p>
            <a:pPr marL="0" indent="0" algn="just">
              <a:buNone/>
            </a:pPr>
            <a:r>
              <a:rPr lang="en-US" sz="2500" b="1" dirty="0">
                <a:latin typeface="Garamond" panose="02020404030301010803" pitchFamily="18" charset="0"/>
              </a:rPr>
              <a:t>Legal and Ethical Considerations</a:t>
            </a:r>
          </a:p>
          <a:p>
            <a:pPr marL="380990" indent="-380990" algn="just">
              <a:buFont typeface="Wingdings" panose="05000000000000000000" pitchFamily="2" charset="2"/>
              <a:buChar char="§"/>
            </a:pPr>
            <a:endParaRPr lang="en-US" sz="25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The legalities of web scrapping generally depend a lot on where one reside.</a:t>
            </a:r>
          </a:p>
          <a:p>
            <a:pPr marL="380990" indent="-380990" algn="just">
              <a:buFont typeface="Wingdings" panose="05000000000000000000" pitchFamily="2" charset="2"/>
              <a:buChar char="§"/>
            </a:pPr>
            <a:endParaRPr lang="en-US" sz="25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However, as a general principle, if the data is public, non-personal, and factual, and the intended use of non-commercial, there’s likely to be no problem.</a:t>
            </a:r>
          </a:p>
          <a:p>
            <a:pPr marL="380990" indent="-380990" algn="just">
              <a:buFont typeface="Wingdings" panose="05000000000000000000" pitchFamily="2" charset="2"/>
              <a:buChar char="§"/>
            </a:pPr>
            <a:endParaRPr lang="en-US" sz="25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We also need to consider legal and ethical issues such as the </a:t>
            </a:r>
            <a:r>
              <a:rPr lang="en-US" sz="2500" b="1" dirty="0">
                <a:latin typeface="Garamond" panose="02020404030301010803" pitchFamily="18" charset="0"/>
              </a:rPr>
              <a:t>term of service</a:t>
            </a:r>
            <a:r>
              <a:rPr lang="en-US" sz="2500" dirty="0">
                <a:latin typeface="Garamond" panose="02020404030301010803" pitchFamily="18" charset="0"/>
              </a:rPr>
              <a:t>, </a:t>
            </a:r>
            <a:r>
              <a:rPr lang="en-US" sz="2500" b="1" dirty="0">
                <a:latin typeface="Garamond" panose="02020404030301010803" pitchFamily="18" charset="0"/>
              </a:rPr>
              <a:t>copyright</a:t>
            </a:r>
            <a:r>
              <a:rPr lang="en-US" sz="2500" dirty="0">
                <a:latin typeface="Garamond" panose="02020404030301010803" pitchFamily="18" charset="0"/>
              </a:rPr>
              <a:t>, and </a:t>
            </a:r>
            <a:r>
              <a:rPr lang="en-US" sz="2500" b="1" dirty="0">
                <a:latin typeface="Garamond" panose="02020404030301010803" pitchFamily="18" charset="0"/>
              </a:rPr>
              <a:t>personally identifiable information</a:t>
            </a:r>
            <a:r>
              <a:rPr lang="en-US" sz="2500" dirty="0">
                <a:latin typeface="Garamond" panose="02020404030301010803" pitchFamily="18" charset="0"/>
              </a:rPr>
              <a:t>.</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741452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67476"/>
            <a:ext cx="10265664" cy="4779422"/>
          </a:xfrm>
        </p:spPr>
        <p:txBody>
          <a:bodyPr>
            <a:noAutofit/>
          </a:bodyPr>
          <a:lstStyle/>
          <a:p>
            <a:pPr marL="0" indent="0" algn="just">
              <a:buNone/>
            </a:pPr>
            <a:r>
              <a:rPr lang="en-US" sz="2500" b="1" dirty="0">
                <a:latin typeface="Garamond" panose="02020404030301010803" pitchFamily="18" charset="0"/>
              </a:rPr>
              <a:t>Legal and Ethical Considerations</a:t>
            </a:r>
          </a:p>
          <a:p>
            <a:pPr marL="380990" indent="-380990" algn="just">
              <a:buFont typeface="Wingdings" panose="05000000000000000000" pitchFamily="2" charset="2"/>
              <a:buChar char="§"/>
            </a:pPr>
            <a:endParaRPr lang="en-US" sz="2500" dirty="0">
              <a:latin typeface="Garamond" panose="02020404030301010803" pitchFamily="18" charset="0"/>
            </a:endParaRPr>
          </a:p>
          <a:p>
            <a:pPr>
              <a:buFont typeface="Arial" panose="020B0604020202020204" pitchFamily="34" charset="0"/>
              <a:buChar char="•"/>
            </a:pPr>
            <a:r>
              <a:rPr lang="en-US" sz="2500" b="1" dirty="0">
                <a:latin typeface="Garamond" panose="02020404030301010803" pitchFamily="18" charset="0"/>
              </a:rPr>
              <a:t>Terms of Service</a:t>
            </a:r>
            <a:r>
              <a:rPr lang="en-US" sz="2500" dirty="0">
                <a:latin typeface="Garamond" panose="02020404030301010803" pitchFamily="18" charset="0"/>
              </a:rPr>
              <a:t>: Some websites have specific rules about web scraping in their terms of service (</a:t>
            </a:r>
            <a:r>
              <a:rPr lang="en-US" sz="2500" dirty="0" err="1">
                <a:latin typeface="Garamond" panose="02020404030301010803" pitchFamily="18" charset="0"/>
              </a:rPr>
              <a:t>ToS</a:t>
            </a:r>
            <a:r>
              <a:rPr lang="en-US" sz="2500" dirty="0">
                <a:latin typeface="Garamond" panose="02020404030301010803" pitchFamily="18" charset="0"/>
              </a:rPr>
              <a:t>). Always check these rules to ensure you’re not violating them.</a:t>
            </a:r>
          </a:p>
          <a:p>
            <a:pPr>
              <a:buFont typeface="Arial" panose="020B0604020202020204" pitchFamily="34" charset="0"/>
              <a:buChar char="•"/>
            </a:pPr>
            <a:endParaRPr lang="en-US" sz="2500" b="1" dirty="0">
              <a:latin typeface="Garamond" panose="02020404030301010803" pitchFamily="18" charset="0"/>
            </a:endParaRPr>
          </a:p>
          <a:p>
            <a:pPr>
              <a:buFont typeface="Arial" panose="020B0604020202020204" pitchFamily="34" charset="0"/>
              <a:buChar char="•"/>
            </a:pPr>
            <a:r>
              <a:rPr lang="en-US" sz="2500" b="1" dirty="0">
                <a:latin typeface="Garamond" panose="02020404030301010803" pitchFamily="18" charset="0"/>
              </a:rPr>
              <a:t>Privacy</a:t>
            </a:r>
            <a:r>
              <a:rPr lang="en-US" sz="2500" dirty="0">
                <a:latin typeface="Garamond" panose="02020404030301010803" pitchFamily="18" charset="0"/>
              </a:rPr>
              <a:t>: Even if the data is public, you should be extremely careful about scraping personally identifiable information like names, email addresses, phone numbers, dates of birth, etc. Anonymize or exclude sensitive information to maintain ethical standards. </a:t>
            </a:r>
          </a:p>
          <a:p>
            <a:pPr lvl="1">
              <a:buFont typeface="Arial" panose="020B0604020202020204" pitchFamily="34" charset="0"/>
              <a:buChar char="•"/>
            </a:pPr>
            <a:r>
              <a:rPr lang="en-US" sz="2100" dirty="0">
                <a:latin typeface="Garamond" panose="02020404030301010803" pitchFamily="18" charset="0"/>
              </a:rPr>
              <a:t>Europe has strict laws about the collection or storage of such data (GDPR), and regardless of where you live you’re likely to be entering an ethical quagmire.</a:t>
            </a:r>
          </a:p>
          <a:p>
            <a:pPr>
              <a:buFont typeface="Arial" panose="020B0604020202020204" pitchFamily="34" charset="0"/>
              <a:buChar char="•"/>
            </a:pPr>
            <a:endParaRPr lang="en-US" sz="2500" dirty="0">
              <a:latin typeface="Garamond" panose="02020404030301010803" pitchFamily="18" charset="0"/>
            </a:endParaRPr>
          </a:p>
          <a:p>
            <a:pPr>
              <a:buFont typeface="Arial" panose="020B0604020202020204" pitchFamily="34" charset="0"/>
              <a:buChar char="•"/>
            </a:pPr>
            <a:endParaRPr lang="en-US" sz="2500" b="1" dirty="0">
              <a:latin typeface="Garamond" panose="02020404030301010803" pitchFamily="18" charset="0"/>
            </a:endParaRPr>
          </a:p>
          <a:p>
            <a:pPr marL="380990" indent="-380990" algn="just">
              <a:buFont typeface="Wingdings" panose="05000000000000000000" pitchFamily="2" charset="2"/>
              <a:buChar char="§"/>
            </a:pPr>
            <a:endParaRPr lang="en-US" sz="2500"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466788"/>
            <a:ext cx="12192000" cy="391212"/>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599807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67476"/>
            <a:ext cx="10265664" cy="4779422"/>
          </a:xfrm>
        </p:spPr>
        <p:txBody>
          <a:bodyPr>
            <a:noAutofit/>
          </a:bodyPr>
          <a:lstStyle/>
          <a:p>
            <a:pPr marL="0" indent="0" algn="just">
              <a:buNone/>
            </a:pPr>
            <a:r>
              <a:rPr lang="en-US" sz="2300" b="1" dirty="0">
                <a:latin typeface="Garamond" panose="02020404030301010803" pitchFamily="18" charset="0"/>
              </a:rPr>
              <a:t>Legal and Ethical Considerations</a:t>
            </a:r>
          </a:p>
          <a:p>
            <a:pPr marL="380990" indent="-380990" algn="just">
              <a:buFont typeface="Wingdings" panose="05000000000000000000" pitchFamily="2" charset="2"/>
              <a:buChar char="§"/>
            </a:pPr>
            <a:endParaRPr lang="en-US" sz="2300" dirty="0">
              <a:latin typeface="Garamond" panose="02020404030301010803" pitchFamily="18" charset="0"/>
            </a:endParaRPr>
          </a:p>
          <a:p>
            <a:pPr>
              <a:buFont typeface="Arial" panose="020B0604020202020204" pitchFamily="34" charset="0"/>
              <a:buChar char="•"/>
            </a:pPr>
            <a:r>
              <a:rPr lang="en-US" sz="2300" b="1" dirty="0">
                <a:latin typeface="Garamond" panose="02020404030301010803" pitchFamily="18" charset="0"/>
              </a:rPr>
              <a:t>Copyright: </a:t>
            </a:r>
            <a:r>
              <a:rPr lang="en-US" sz="2300" dirty="0">
                <a:latin typeface="Garamond" panose="02020404030301010803" pitchFamily="18" charset="0"/>
              </a:rPr>
              <a:t>We also need to worry about copyright law. </a:t>
            </a:r>
          </a:p>
          <a:p>
            <a:pPr>
              <a:buFont typeface="Arial" panose="020B0604020202020204" pitchFamily="34" charset="0"/>
              <a:buChar char="•"/>
            </a:pPr>
            <a:endParaRPr lang="en-US" sz="2300" b="1" dirty="0">
              <a:latin typeface="Garamond" panose="02020404030301010803" pitchFamily="18" charset="0"/>
            </a:endParaRPr>
          </a:p>
          <a:p>
            <a:pPr>
              <a:buFont typeface="Arial" panose="020B0604020202020204" pitchFamily="34" charset="0"/>
              <a:buChar char="•"/>
            </a:pPr>
            <a:r>
              <a:rPr lang="en-US" sz="2300" b="1" dirty="0">
                <a:latin typeface="Garamond" panose="02020404030301010803" pitchFamily="18" charset="0"/>
              </a:rPr>
              <a:t>Avoid Overloading Servers</a:t>
            </a:r>
            <a:r>
              <a:rPr lang="en-US" sz="2300" dirty="0">
                <a:latin typeface="Garamond" panose="02020404030301010803" pitchFamily="18" charset="0"/>
              </a:rPr>
              <a:t>: When scraping directly from websites, it’s important to respect the site’s resources by not sending too many requests in a short period (throttling requests).</a:t>
            </a:r>
          </a:p>
          <a:p>
            <a:pPr>
              <a:buFont typeface="Arial" panose="020B0604020202020204" pitchFamily="34" charset="0"/>
              <a:buChar char="•"/>
            </a:pPr>
            <a:endParaRPr lang="en-US" sz="2300" b="1" dirty="0">
              <a:latin typeface="Garamond" panose="02020404030301010803" pitchFamily="18" charset="0"/>
            </a:endParaRPr>
          </a:p>
          <a:p>
            <a:pPr>
              <a:buFont typeface="Arial" panose="020B0604020202020204" pitchFamily="34" charset="0"/>
              <a:buChar char="•"/>
            </a:pPr>
            <a:r>
              <a:rPr lang="en-US" sz="2300" b="1" dirty="0">
                <a:latin typeface="Garamond" panose="02020404030301010803" pitchFamily="18" charset="0"/>
              </a:rPr>
              <a:t>API Usage</a:t>
            </a:r>
            <a:r>
              <a:rPr lang="en-US" sz="2300" dirty="0">
                <a:latin typeface="Garamond" panose="02020404030301010803" pitchFamily="18" charset="0"/>
              </a:rPr>
              <a:t>: Many platforms (like Twitter, Reddit, YouTube) offer official APIs (Application Programming Interfaces) for data collection, which is the preferred method when available. APIs ensure controlled access to structured, pre-filtered, reliable, and well-documented data while respecting website policies.</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8260586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971311"/>
            <a:ext cx="10265664" cy="3996754"/>
          </a:xfrm>
        </p:spPr>
        <p:txBody>
          <a:bodyPr>
            <a:noAutofit/>
          </a:bodyPr>
          <a:lstStyle/>
          <a:p>
            <a:pPr marL="0" indent="0" algn="just">
              <a:buNone/>
            </a:pPr>
            <a:r>
              <a:rPr lang="en-US" sz="2533" b="1" dirty="0">
                <a:latin typeface="Garamond" panose="02020404030301010803" pitchFamily="18" charset="0"/>
              </a:rPr>
              <a:t>How Does Web Scraping Work? </a:t>
            </a:r>
          </a:p>
          <a:p>
            <a:pPr marL="380990" indent="-380990" algn="just">
              <a:buFont typeface="Wingdings" panose="05000000000000000000" pitchFamily="2" charset="2"/>
              <a:buChar char="§"/>
            </a:pPr>
            <a:endParaRPr lang="en-US" sz="2533" b="1"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Identify Target Website: </a:t>
            </a:r>
            <a:r>
              <a:rPr lang="en-US" sz="2533" dirty="0">
                <a:latin typeface="Garamond" panose="02020404030301010803" pitchFamily="18" charset="0"/>
              </a:rPr>
              <a:t>Choose the platform or website you want to scrape data from (e.g., Twitter, Reddit, YouTube, App Store).</a:t>
            </a:r>
          </a:p>
          <a:p>
            <a:pPr marL="380990" indent="-380990" algn="just">
              <a:buFont typeface="Wingdings" panose="05000000000000000000" pitchFamily="2" charset="2"/>
              <a:buChar char="§"/>
            </a:pPr>
            <a:endParaRPr lang="en-US" sz="2000"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Extract HTML Elements: </a:t>
            </a:r>
            <a:r>
              <a:rPr lang="en-US" sz="2533" dirty="0">
                <a:latin typeface="Garamond" panose="02020404030301010803" pitchFamily="18" charset="0"/>
              </a:rPr>
              <a:t>Web scraping is possible because most pages that contain data that you want to scrape generally have a consistent structure.</a:t>
            </a:r>
            <a:endParaRPr lang="en-US" sz="2533" b="1" dirty="0">
              <a:latin typeface="Garamond" panose="02020404030301010803" pitchFamily="18" charset="0"/>
            </a:endParaRPr>
          </a:p>
          <a:p>
            <a:pPr marL="380990" indent="-380990" algn="just">
              <a:buFont typeface="Wingdings" panose="05000000000000000000" pitchFamily="2" charset="2"/>
              <a:buChar char="§"/>
            </a:pPr>
            <a:endParaRPr lang="en-US" sz="2000" dirty="0">
              <a:latin typeface="Garamond" panose="02020404030301010803" pitchFamily="18" charset="0"/>
            </a:endParaRPr>
          </a:p>
          <a:p>
            <a:pPr marL="990575" lvl="1" indent="-380990" algn="just">
              <a:buFont typeface="Wingdings" panose="05000000000000000000" pitchFamily="2" charset="2"/>
              <a:buChar char="§"/>
            </a:pPr>
            <a:r>
              <a:rPr lang="en-US" sz="2133" dirty="0">
                <a:latin typeface="Garamond" panose="02020404030301010803" pitchFamily="18" charset="0"/>
              </a:rPr>
              <a:t>HTML has a hierarchical structure formed by </a:t>
            </a:r>
            <a:r>
              <a:rPr lang="en-US" sz="2133" b="1" dirty="0">
                <a:latin typeface="Garamond" panose="02020404030301010803" pitchFamily="18" charset="0"/>
              </a:rPr>
              <a:t>elements</a:t>
            </a:r>
            <a:r>
              <a:rPr lang="en-US" sz="2133" dirty="0">
                <a:latin typeface="Garamond" panose="02020404030301010803" pitchFamily="18" charset="0"/>
              </a:rPr>
              <a:t> which consist of a start tag (e.g., </a:t>
            </a:r>
            <a:r>
              <a:rPr lang="en-US" sz="1600" dirty="0">
                <a:highlight>
                  <a:srgbClr val="C0C0C0"/>
                </a:highlight>
                <a:latin typeface="Consolas" panose="020B0609020204030204" pitchFamily="49" charset="0"/>
              </a:rPr>
              <a:t>&lt;tag&gt;</a:t>
            </a:r>
            <a:r>
              <a:rPr lang="en-US" sz="2133" dirty="0">
                <a:latin typeface="Garamond" panose="02020404030301010803" pitchFamily="18" charset="0"/>
              </a:rPr>
              <a:t>), optional </a:t>
            </a:r>
            <a:r>
              <a:rPr lang="en-US" sz="2133" b="1" dirty="0">
                <a:latin typeface="Garamond" panose="02020404030301010803" pitchFamily="18" charset="0"/>
              </a:rPr>
              <a:t>attributes </a:t>
            </a:r>
            <a:r>
              <a:rPr lang="en-US" sz="2133" dirty="0">
                <a:latin typeface="Garamond" panose="02020404030301010803" pitchFamily="18" charset="0"/>
              </a:rPr>
              <a:t>(</a:t>
            </a:r>
            <a:r>
              <a:rPr lang="en-US" sz="1600" dirty="0">
                <a:highlight>
                  <a:srgbClr val="C0C0C0"/>
                </a:highlight>
                <a:latin typeface="Consolas" panose="020B0609020204030204" pitchFamily="49" charset="0"/>
              </a:rPr>
              <a:t>id='first'</a:t>
            </a:r>
            <a:r>
              <a:rPr lang="en-US" sz="2133" dirty="0">
                <a:latin typeface="Garamond" panose="02020404030301010803" pitchFamily="18" charset="0"/>
              </a:rPr>
              <a:t>), an </a:t>
            </a:r>
            <a:r>
              <a:rPr lang="en-US" sz="2133" b="1" dirty="0">
                <a:latin typeface="Garamond" panose="02020404030301010803" pitchFamily="18" charset="0"/>
              </a:rPr>
              <a:t>end tag</a:t>
            </a:r>
            <a:r>
              <a:rPr lang="en-US" sz="2133" dirty="0">
                <a:latin typeface="Garamond" panose="02020404030301010803" pitchFamily="18" charset="0"/>
              </a:rPr>
              <a:t> (like </a:t>
            </a:r>
            <a:r>
              <a:rPr lang="en-US" sz="1600" dirty="0">
                <a:highlight>
                  <a:srgbClr val="C0C0C0"/>
                </a:highlight>
                <a:latin typeface="Consolas" panose="020B0609020204030204" pitchFamily="49" charset="0"/>
              </a:rPr>
              <a:t>&lt;/tag&gt;</a:t>
            </a:r>
            <a:r>
              <a:rPr lang="en-US" sz="2133" dirty="0">
                <a:latin typeface="Garamond" panose="02020404030301010803" pitchFamily="18" charset="0"/>
              </a:rPr>
              <a:t>), and </a:t>
            </a:r>
            <a:r>
              <a:rPr lang="en-US" sz="2133" b="1" dirty="0">
                <a:latin typeface="Garamond" panose="02020404030301010803" pitchFamily="18" charset="0"/>
              </a:rPr>
              <a:t>contents </a:t>
            </a:r>
            <a:r>
              <a:rPr lang="en-US" sz="2133" dirty="0">
                <a:latin typeface="Garamond" panose="02020404030301010803" pitchFamily="18" charset="0"/>
              </a:rPr>
              <a:t>(everything in between the start and end tag).</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56174559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3031</TotalTime>
  <Words>2112</Words>
  <Application>Microsoft Office PowerPoint</Application>
  <PresentationFormat>Widescreen</PresentationFormat>
  <Paragraphs>235</Paragraphs>
  <Slides>28</Slides>
  <Notes>25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Calibri</vt:lpstr>
      <vt:lpstr>Calibri Light</vt:lpstr>
      <vt:lpstr>Consolas</vt:lpstr>
      <vt:lpstr>Courier New</vt:lpstr>
      <vt:lpstr>Garamond</vt:lpstr>
      <vt:lpstr>Verdana</vt:lpstr>
      <vt:lpstr>Wingdings</vt:lpstr>
      <vt:lpstr>Office Theme</vt:lpstr>
      <vt:lpstr>Dashboarding Polarized Views on Artificial Intelligence</vt:lpstr>
      <vt:lpstr>Joseph David Universiti Pendidikan Sultan Idris (UPSI),  Malaysia SmallJosePhD.github.io josephdavid970@gmail.com +2348169166799 +60147417961</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David</dc:creator>
  <cp:lastModifiedBy>Joseph David</cp:lastModifiedBy>
  <cp:revision>132</cp:revision>
  <dcterms:created xsi:type="dcterms:W3CDTF">2023-04-03T14:47:27Z</dcterms:created>
  <dcterms:modified xsi:type="dcterms:W3CDTF">2024-09-25T07:27:40Z</dcterms:modified>
</cp:coreProperties>
</file>

<file path=docProps/thumbnail.jpeg>
</file>